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1" r:id="rId1"/>
  </p:sldMasterIdLst>
  <p:notesMasterIdLst>
    <p:notesMasterId r:id="rId33"/>
  </p:notesMasterIdLst>
  <p:sldIdLst>
    <p:sldId id="256" r:id="rId2"/>
    <p:sldId id="257" r:id="rId3"/>
    <p:sldId id="258" r:id="rId4"/>
    <p:sldId id="390" r:id="rId5"/>
    <p:sldId id="385" r:id="rId6"/>
    <p:sldId id="389" r:id="rId7"/>
    <p:sldId id="391" r:id="rId8"/>
    <p:sldId id="384" r:id="rId9"/>
    <p:sldId id="387" r:id="rId10"/>
    <p:sldId id="388" r:id="rId11"/>
    <p:sldId id="263" r:id="rId12"/>
    <p:sldId id="264" r:id="rId13"/>
    <p:sldId id="265" r:id="rId14"/>
    <p:sldId id="266" r:id="rId15"/>
    <p:sldId id="267" r:id="rId16"/>
    <p:sldId id="269" r:id="rId17"/>
    <p:sldId id="270" r:id="rId18"/>
    <p:sldId id="271" r:id="rId19"/>
    <p:sldId id="357" r:id="rId20"/>
    <p:sldId id="367" r:id="rId21"/>
    <p:sldId id="368" r:id="rId22"/>
    <p:sldId id="369" r:id="rId23"/>
    <p:sldId id="370" r:id="rId24"/>
    <p:sldId id="371" r:id="rId25"/>
    <p:sldId id="372" r:id="rId26"/>
    <p:sldId id="373" r:id="rId27"/>
    <p:sldId id="374" r:id="rId28"/>
    <p:sldId id="375" r:id="rId29"/>
    <p:sldId id="376" r:id="rId30"/>
    <p:sldId id="382" r:id="rId31"/>
    <p:sldId id="383" r:id="rId32"/>
  </p:sldIdLst>
  <p:sldSz cx="9144000" cy="6858000" type="screen4x3"/>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69110" autoAdjust="0"/>
  </p:normalViewPr>
  <p:slideViewPr>
    <p:cSldViewPr>
      <p:cViewPr varScale="1">
        <p:scale>
          <a:sx n="51" d="100"/>
          <a:sy n="51" d="100"/>
        </p:scale>
        <p:origin x="-1914" y="-84"/>
      </p:cViewPr>
      <p:guideLst>
        <p:guide orient="horz" pos="2160"/>
        <p:guide pos="2880"/>
      </p:guideLst>
    </p:cSldViewPr>
  </p:slideViewPr>
  <p:outlineViewPr>
    <p:cViewPr>
      <p:scale>
        <a:sx n="33" d="100"/>
        <a:sy n="33" d="100"/>
      </p:scale>
      <p:origin x="0" y="12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10.jpg>
</file>

<file path=ppt/media/image11.jp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JP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309"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80705934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Shape 4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1" name="Shape 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r>
              <a:rPr lang="en" dirty="0"/>
              <a:t>Kính thưa hội đồng, quý thầy cô và các bạn. Hôm nay nhóm chúng tôi xin được phép giới thiệu đồ án tốt nghiệp </a:t>
            </a:r>
            <a:r>
              <a:rPr lang="en" dirty="0" smtClean="0"/>
              <a:t>Health Support</a:t>
            </a:r>
            <a:r>
              <a:rPr lang="en" baseline="0" dirty="0" smtClean="0"/>
              <a:t> Tracking System</a:t>
            </a:r>
            <a:r>
              <a:rPr lang="en" dirty="0" smtClean="0"/>
              <a:t>, </a:t>
            </a:r>
            <a:r>
              <a:rPr lang="en" dirty="0"/>
              <a:t>tên tiếng Việt là </a:t>
            </a:r>
            <a:r>
              <a:rPr lang="en" dirty="0" smtClean="0"/>
              <a:t>Hệ</a:t>
            </a:r>
            <a:r>
              <a:rPr lang="en" baseline="0" dirty="0" smtClean="0"/>
              <a:t> thống theo dõi hỗ trợ điều trị bệnh cụ thể ở đây là chúng tôi sẽ hỗ trợ điều trị bệnh béo phì</a:t>
            </a:r>
            <a:r>
              <a:rPr lang="en" dirty="0" smtClean="0"/>
              <a:t>. </a:t>
            </a:r>
            <a:r>
              <a:rPr lang="en" dirty="0"/>
              <a:t>Nhóm chúng tôi bao gồm 4 thành viên… dưới sự hướng dẫn của thầy Kiều Trọng Khánh.</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lnSpc>
                <a:spcPct val="115000"/>
              </a:lnSpc>
              <a:spcBef>
                <a:spcPts val="0"/>
              </a:spcBef>
              <a:buChar char="-"/>
            </a:pPr>
            <a:r>
              <a:rPr lang="en"/>
              <a:t>Như vậy tôi đã trình bày xong những đề còn hạn chế trong việc sử dụng dịch vụ bảo hiểm hiện tại!</a:t>
            </a:r>
          </a:p>
          <a:p>
            <a:pPr marL="457200" lvl="0" indent="-228600" rtl="0">
              <a:lnSpc>
                <a:spcPct val="115000"/>
              </a:lnSpc>
              <a:spcBef>
                <a:spcPts val="0"/>
              </a:spcBef>
              <a:buChar char="-"/>
            </a:pPr>
            <a:r>
              <a:rPr lang="en"/>
              <a:t>Sau đây tồi xin trình bày giải pháp </a:t>
            </a:r>
          </a:p>
          <a:p>
            <a:pPr lvl="0" rt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3" name="Shape 11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228600" lvl="0" indent="0" rtl="0">
              <a:lnSpc>
                <a:spcPct val="115000"/>
              </a:lnSpc>
              <a:spcBef>
                <a:spcPts val="0"/>
              </a:spcBef>
              <a:buNone/>
            </a:pPr>
            <a:endParaRPr lang="en"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1" name="Shape 12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lnSpc>
                <a:spcPct val="115000"/>
              </a:lnSpc>
              <a:spcBef>
                <a:spcPts val="0"/>
              </a:spcBef>
              <a:buClr>
                <a:schemeClr val="dk1"/>
              </a:buClr>
              <a:buChar char="-"/>
            </a:pPr>
            <a:r>
              <a:rPr lang="en">
                <a:solidFill>
                  <a:schemeClr val="dk1"/>
                </a:solidFill>
              </a:rPr>
              <a:t>1 hệ thống web dành cho cty bảo hiểm trong việc quản lí thông tin hợp đồng và khách háng có thể truy cập những hợp đồng hiện đang sở hữu</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4" name="Shape 13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lnSpc>
                <a:spcPct val="115000"/>
              </a:lnSpc>
              <a:spcBef>
                <a:spcPts val="0"/>
              </a:spcBef>
              <a:buChar char="-"/>
            </a:pPr>
            <a:r>
              <a:rPr lang="en"/>
              <a:t>Thè NFC có chức năng thay thế giấy bảo hiểm hiện tại</a:t>
            </a:r>
          </a:p>
          <a:p>
            <a:pPr marL="457200" lvl="0" indent="0" rt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6" name="Shape 15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lnSpc>
                <a:spcPct val="115000"/>
              </a:lnSpc>
              <a:spcBef>
                <a:spcPts val="0"/>
              </a:spcBef>
              <a:buClr>
                <a:schemeClr val="dk1"/>
              </a:buClr>
              <a:buChar char="-"/>
            </a:pPr>
            <a:r>
              <a:rPr lang="en">
                <a:solidFill>
                  <a:schemeClr val="dk1"/>
                </a:solidFill>
              </a:rPr>
              <a:t>1 </a:t>
            </a:r>
            <a:r>
              <a:rPr lang="en" b="1">
                <a:solidFill>
                  <a:schemeClr val="dk1"/>
                </a:solidFill>
              </a:rPr>
              <a:t>ứng dụng giả lập thiết bị in thẻ</a:t>
            </a:r>
            <a:r>
              <a:rPr lang="en">
                <a:solidFill>
                  <a:schemeClr val="dk1"/>
                </a:solidFill>
              </a:rPr>
              <a:t> chạy trên «smart phone» dành cho nhân viên dùng để in mã thẻ ứng với hợp đồng</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5" name="Shape 21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0" name="Shape 23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buClr>
                <a:schemeClr val="dk1"/>
              </a:buClr>
              <a:buSzPct val="100000"/>
              <a:buFont typeface="Arial"/>
              <a:buNone/>
            </a:pPr>
            <a:endParaRPr lang="en"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55" name="Shape 25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buClr>
                <a:schemeClr val="dk1"/>
              </a:buClr>
              <a:buSzPct val="100000"/>
              <a:buFont typeface="Arial"/>
              <a:buNone/>
            </a:pPr>
            <a:r>
              <a:rPr lang="en" dirty="0" smtClean="0"/>
              <a:t>Sau khi bệnh</a:t>
            </a:r>
            <a:r>
              <a:rPr lang="en" baseline="0" dirty="0" smtClean="0"/>
              <a:t> nhân đi khám bệnh và nhận được lịch điều trị, hệ thống sẽ sử dụng vòng đeo tay thông minh để theo dõi dữ liệu luyện tập của bệnh nhân, xử lý số liệu thống kê và đưa ra cho bác sĩ xem khi bệnh nhân đi tái khám</a:t>
            </a:r>
            <a:endParaRPr lang="en"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5"/>
        <p:cNvGrpSpPr/>
        <p:nvPr/>
      </p:nvGrpSpPr>
      <p:grpSpPr>
        <a:xfrm>
          <a:off x="0" y="0"/>
          <a:ext cx="0" cy="0"/>
          <a:chOff x="0" y="0"/>
          <a:chExt cx="0" cy="0"/>
        </a:xfrm>
      </p:grpSpPr>
      <p:sp>
        <p:nvSpPr>
          <p:cNvPr id="1826" name="Shape 182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27" name="Shape 182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buChar char="-"/>
            </a:pPr>
            <a:r>
              <a:rPr lang="en"/>
              <a:t>Hiện tại trên môi trường thực tế, hệ thống hợp đồng bảo hiểm không có khả năng gia hạn. Điều này gây bất tiện cho KH khi mà KH phải đến trực tiếp cty hoặc các đại lý để đăng ký HĐ bảo hiểm mới.</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Nhóm chúng tôi xin trình bày các nội dung sau:</a:t>
            </a:r>
          </a:p>
          <a:p>
            <a:pPr marL="457200" lvl="0" indent="-228600" rtl="0">
              <a:spcBef>
                <a:spcPts val="0"/>
              </a:spcBef>
              <a:buChar char="-"/>
            </a:pPr>
            <a:r>
              <a:rPr lang="en"/>
              <a:t>Thứ nhất là vấn đề hiện tại của bảo hiểm xe máy</a:t>
            </a:r>
          </a:p>
          <a:p>
            <a:pPr marL="457200" lvl="0" indent="-228600" rtl="0">
              <a:spcBef>
                <a:spcPts val="0"/>
              </a:spcBef>
              <a:buChar char="-"/>
            </a:pPr>
            <a:r>
              <a:rPr lang="en"/>
              <a:t>Thứ hai là giải pháp nhóm chúng tôi đưa ra</a:t>
            </a:r>
          </a:p>
          <a:p>
            <a:pPr marL="457200" lvl="0" indent="-228600" rtl="0">
              <a:spcBef>
                <a:spcPts val="0"/>
              </a:spcBef>
              <a:buChar char="-"/>
            </a:pPr>
            <a:r>
              <a:rPr lang="en"/>
              <a:t>Tiếp đến là phần giải thích các chức năng và demo</a:t>
            </a:r>
          </a:p>
          <a:p>
            <a:pPr marL="457200" lvl="0" indent="-228600" rtl="0">
              <a:spcBef>
                <a:spcPts val="0"/>
              </a:spcBef>
              <a:buChar char="-"/>
            </a:pPr>
            <a:r>
              <a:rPr lang="en"/>
              <a:t>Và cuối cùng là kế hoạch phát triển trong tương lai.</a:t>
            </a:r>
          </a:p>
          <a:p>
            <a:pPr lvl="0" rtl="0">
              <a:spcBef>
                <a:spcPts val="0"/>
              </a:spcBef>
              <a:buNone/>
            </a:pPr>
            <a:r>
              <a:rPr lang="en"/>
              <a:t>Sau đây anh Nguyễn Hữu Phúc sẽ trình bày về các vấn đề hiện tại của bảo hiểm xe máy</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3"/>
        <p:cNvGrpSpPr/>
        <p:nvPr/>
      </p:nvGrpSpPr>
      <p:grpSpPr>
        <a:xfrm>
          <a:off x="0" y="0"/>
          <a:ext cx="0" cy="0"/>
          <a:chOff x="0" y="0"/>
          <a:chExt cx="0" cy="0"/>
        </a:xfrm>
      </p:grpSpPr>
      <p:sp>
        <p:nvSpPr>
          <p:cNvPr id="1964" name="Shape 19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65" name="Shape 19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a:spcBef>
                <a:spcPts val="0"/>
              </a:spcBef>
              <a:buChar char="-"/>
            </a:pPr>
            <a:r>
              <a:rPr lang="en"/>
              <a:t>Như vậy chúng tôi đã trình bày và demo các nghiệp vụ quan trọng nhất của đồ án mà chúng tôi thực hiện, bên cạnh đó chúng tôi cũng đã xây dựng được một số chức năng khác, tuy nhiên do giới hạn thời gian nên chúng tôi xin được phép không trình bày ngay bây giờ.</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Shape 197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72" name="Shape 19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buChar char="-"/>
            </a:pPr>
            <a:r>
              <a:rPr lang="en"/>
              <a:t>Tôi xin phân tích các điểm mạnh và điểm yếu trong hệ thống của chúng tôi.</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6"/>
        <p:cNvGrpSpPr/>
        <p:nvPr/>
      </p:nvGrpSpPr>
      <p:grpSpPr>
        <a:xfrm>
          <a:off x="0" y="0"/>
          <a:ext cx="0" cy="0"/>
          <a:chOff x="0" y="0"/>
          <a:chExt cx="0" cy="0"/>
        </a:xfrm>
      </p:grpSpPr>
      <p:sp>
        <p:nvSpPr>
          <p:cNvPr id="1977" name="Shape 197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78" name="Shape 197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buChar char="-"/>
            </a:pPr>
            <a:r>
              <a:rPr lang="en" dirty="0"/>
              <a:t>Về điểm mạnh, tôi xin nêu 3 điểm mạnh nổi bật nhất của hệ thống của chúng tôi.</a:t>
            </a:r>
          </a:p>
          <a:p>
            <a:pPr marL="914400" lvl="1" indent="-228600">
              <a:spcBef>
                <a:spcPts val="0"/>
              </a:spcBef>
              <a:buChar char="-"/>
            </a:pPr>
            <a:r>
              <a:rPr lang="en" dirty="0"/>
              <a:t>Thứ nhất, hệ thống của chúng tôi </a:t>
            </a:r>
            <a:r>
              <a:rPr lang="en" b="1" dirty="0"/>
              <a:t>áp dụng hệ thống CNTT</a:t>
            </a:r>
            <a:r>
              <a:rPr lang="en" dirty="0"/>
              <a:t> để giảm bớt </a:t>
            </a:r>
            <a:r>
              <a:rPr lang="en" b="1" dirty="0"/>
              <a:t>công sức của con </a:t>
            </a:r>
            <a:r>
              <a:rPr lang="en" b="1" dirty="0" smtClean="0"/>
              <a:t>người</a:t>
            </a:r>
            <a:endParaRPr lang="en" b="1"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Shape 198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85" name="Shape 19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buChar char="-"/>
            </a:pPr>
            <a:r>
              <a:rPr lang="en" dirty="0"/>
              <a:t>Thứ hai, hệ thống của chúng </a:t>
            </a:r>
            <a:r>
              <a:rPr lang="en" dirty="0" smtClean="0"/>
              <a:t>tôi</a:t>
            </a:r>
            <a:endParaRPr lang="en"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1"/>
        <p:cNvGrpSpPr/>
        <p:nvPr/>
      </p:nvGrpSpPr>
      <p:grpSpPr>
        <a:xfrm>
          <a:off x="0" y="0"/>
          <a:ext cx="0" cy="0"/>
          <a:chOff x="0" y="0"/>
          <a:chExt cx="0" cy="0"/>
        </a:xfrm>
      </p:grpSpPr>
      <p:sp>
        <p:nvSpPr>
          <p:cNvPr id="1992" name="Shape 199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93" name="Shape 19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buChar char="-"/>
            </a:pPr>
            <a:r>
              <a:rPr lang="en" dirty="0">
                <a:solidFill>
                  <a:schemeClr val="dk1"/>
                </a:solidFill>
              </a:rPr>
              <a:t>Và Thứ ba, hệ thống của chúng tôi </a:t>
            </a:r>
            <a:r>
              <a:rPr lang="en" b="1" dirty="0">
                <a:solidFill>
                  <a:schemeClr val="dk1"/>
                </a:solidFill>
              </a:rPr>
              <a:t>được thiết kế để có thể nâng cấp, mở rộng</a:t>
            </a:r>
            <a:r>
              <a:rPr lang="en" dirty="0">
                <a:solidFill>
                  <a:schemeClr val="dk1"/>
                </a:solidFill>
              </a:rPr>
              <a:t> ra </a:t>
            </a:r>
            <a:r>
              <a:rPr lang="en" dirty="0" smtClean="0">
                <a:solidFill>
                  <a:schemeClr val="dk1"/>
                </a:solidFill>
              </a:rPr>
              <a:t>để</a:t>
            </a:r>
            <a:r>
              <a:rPr lang="en" baseline="0" dirty="0" smtClean="0">
                <a:solidFill>
                  <a:schemeClr val="dk1"/>
                </a:solidFill>
              </a:rPr>
              <a:t> có thể đọc được dữ liệu từ nhiều vòng đeo tay khác nhau và điều trị cho các bệnh liên quan đến dinh dưỡng và luyện tập.</a:t>
            </a:r>
            <a:endParaRPr lang="en" dirty="0">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0"/>
        <p:cNvGrpSpPr/>
        <p:nvPr/>
      </p:nvGrpSpPr>
      <p:grpSpPr>
        <a:xfrm>
          <a:off x="0" y="0"/>
          <a:ext cx="0" cy="0"/>
          <a:chOff x="0" y="0"/>
          <a:chExt cx="0" cy="0"/>
        </a:xfrm>
      </p:grpSpPr>
      <p:sp>
        <p:nvSpPr>
          <p:cNvPr id="2001" name="Shape 200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02" name="Shape 200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buChar char="-"/>
            </a:pPr>
            <a:r>
              <a:rPr lang="en"/>
              <a:t>Về điểm yếu, tôi cũng xin nêu ra 3 vấn đề còn bất cập trong hệ thống của chúng tôi là:</a:t>
            </a:r>
          </a:p>
          <a:p>
            <a:pPr marL="914400" lvl="1" indent="-228600">
              <a:spcBef>
                <a:spcPts val="0"/>
              </a:spcBef>
              <a:buChar char="-"/>
            </a:pPr>
            <a:r>
              <a:rPr lang="en"/>
              <a:t>Thứ nhất: việc sử dụng thẻ NFC làm </a:t>
            </a:r>
            <a:r>
              <a:rPr lang="en" b="1"/>
              <a:t>hình thức chứng nhận bảo hiểm</a:t>
            </a:r>
            <a:r>
              <a:rPr lang="en"/>
              <a:t> vẫn </a:t>
            </a:r>
            <a:r>
              <a:rPr lang="en" b="1"/>
              <a:t>chưa được coi là hợp pháp</a:t>
            </a:r>
            <a:r>
              <a:rPr lang="en"/>
              <a:t> ở Việt Nam và một số nước khác. Do đó để triển khai được mô hình này vào thực tế thì cần phải trải qua </a:t>
            </a:r>
            <a:r>
              <a:rPr lang="en" b="1"/>
              <a:t>một thời gian đề xuất, kiến nghị với cơ quan pháp luật</a:t>
            </a:r>
            <a:r>
              <a:rPr lang="en"/>
              <a:t> để đảm bảo tính hợp pháp của thẻ NFC.</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7"/>
        <p:cNvGrpSpPr/>
        <p:nvPr/>
      </p:nvGrpSpPr>
      <p:grpSpPr>
        <a:xfrm>
          <a:off x="0" y="0"/>
          <a:ext cx="0" cy="0"/>
          <a:chOff x="0" y="0"/>
          <a:chExt cx="0" cy="0"/>
        </a:xfrm>
      </p:grpSpPr>
      <p:sp>
        <p:nvSpPr>
          <p:cNvPr id="2008" name="Shape 200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09" name="Shape 200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buChar char="-"/>
            </a:pPr>
            <a:r>
              <a:rPr lang="en"/>
              <a:t>Thứ hai: Thiết bị kiểm tra thẻ </a:t>
            </a:r>
            <a:r>
              <a:rPr lang="en" b="1"/>
              <a:t>cần phải có kết nối mạng để kiểm tra thẻ</a:t>
            </a:r>
            <a:r>
              <a:rPr lang="en"/>
              <a:t>, việc này có thể sẽ gây cản trở nếu kết nối mạng chậm hoặc bị mất kết nối ở những nơi chưa có Internet.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5"/>
        <p:cNvGrpSpPr/>
        <p:nvPr/>
      </p:nvGrpSpPr>
      <p:grpSpPr>
        <a:xfrm>
          <a:off x="0" y="0"/>
          <a:ext cx="0" cy="0"/>
          <a:chOff x="0" y="0"/>
          <a:chExt cx="0" cy="0"/>
        </a:xfrm>
      </p:grpSpPr>
      <p:sp>
        <p:nvSpPr>
          <p:cNvPr id="2016" name="Shape 201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17" name="Shape 201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buChar char="-"/>
            </a:pPr>
            <a:r>
              <a:rPr lang="en" dirty="0">
                <a:solidFill>
                  <a:schemeClr val="dk1"/>
                </a:solidFill>
              </a:rPr>
              <a:t>Thứ ba: </a:t>
            </a:r>
            <a:r>
              <a:rPr lang="en" dirty="0" smtClean="0">
                <a:solidFill>
                  <a:schemeClr val="dk1"/>
                </a:solidFill>
              </a:rPr>
              <a:t>Xử</a:t>
            </a:r>
            <a:r>
              <a:rPr lang="en" baseline="0" dirty="0" smtClean="0">
                <a:solidFill>
                  <a:schemeClr val="dk1"/>
                </a:solidFill>
              </a:rPr>
              <a:t> lý giọng nói để hỗ trợ bác sĩ nhập dữ liệu còn nhiều hạn chế vì lý do vùng miền và từ đồng âm khác nghĩa trong tiếng việt.</a:t>
            </a:r>
            <a:endParaRPr lang="en" dirty="0">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4"/>
        <p:cNvGrpSpPr/>
        <p:nvPr/>
      </p:nvGrpSpPr>
      <p:grpSpPr>
        <a:xfrm>
          <a:off x="0" y="0"/>
          <a:ext cx="0" cy="0"/>
          <a:chOff x="0" y="0"/>
          <a:chExt cx="0" cy="0"/>
        </a:xfrm>
      </p:grpSpPr>
      <p:sp>
        <p:nvSpPr>
          <p:cNvPr id="2025" name="Shape 202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26" name="Shape 20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buChar char="-"/>
            </a:pPr>
            <a:r>
              <a:rPr lang="en"/>
              <a:t>Tiếp theo tôi xin trình bày về các phương án phát triển trong tương lai</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Shape 203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32" name="Shape 20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buChar char="-"/>
            </a:pPr>
            <a:r>
              <a:rPr lang="en"/>
              <a:t>Đây là mô hình triển khai hiện tại của hệ thống chúng tôi: mô hình </a:t>
            </a:r>
            <a:r>
              <a:rPr lang="en" b="1"/>
              <a:t>một công ty đơn dịch vụ</a:t>
            </a:r>
            <a:r>
              <a:rPr lang="en"/>
              <a:t>.</a:t>
            </a:r>
          </a:p>
          <a:p>
            <a:pPr marL="457200" lvl="0" indent="-228600">
              <a:spcBef>
                <a:spcPts val="0"/>
              </a:spcBef>
              <a:buChar char="-"/>
            </a:pPr>
            <a:r>
              <a:rPr lang="en"/>
              <a:t>Hệ thống MIC sẽ được triển khai vào từng công ty riêng biệt, và công ty này chỉ cung cấp một loại dịch vụ là bảo hiểm xe máy.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Shape 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 name="Shape 5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buClr>
                <a:schemeClr val="dk1"/>
              </a:buClr>
              <a:buSzPct val="100000"/>
              <a:buFont typeface="Arial"/>
              <a:buNone/>
            </a:pPr>
            <a:r>
              <a:rPr lang="en"/>
              <a:t>Qua việc khảo sát và nghiên cứu nhóm chúng tôi xin đưa ra những vấn đề còn hạn chế trong việc sử dụng dịch vụ bảo hiểm hiện tại</a:t>
            </a:r>
          </a:p>
          <a:p>
            <a:pPr lvl="0" rtl="0">
              <a:spcBef>
                <a:spcPts val="0"/>
              </a:spcBef>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8"/>
        <p:cNvGrpSpPr/>
        <p:nvPr/>
      </p:nvGrpSpPr>
      <p:grpSpPr>
        <a:xfrm>
          <a:off x="0" y="0"/>
          <a:ext cx="0" cy="0"/>
          <a:chOff x="0" y="0"/>
          <a:chExt cx="0" cy="0"/>
        </a:xfrm>
      </p:grpSpPr>
      <p:sp>
        <p:nvSpPr>
          <p:cNvPr id="2109" name="Shape 210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10" name="Shape 211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a:t>Như vậy là chúng tôi đã trình bày xong nội dung đề tài, cảm ơn quý hội đồng, quý thầy cô và các bạn đã theo dõi. Sau đây là phần hỏi đáp và góp ý từ phía hội đồng.</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5"/>
        <p:cNvGrpSpPr/>
        <p:nvPr/>
      </p:nvGrpSpPr>
      <p:grpSpPr>
        <a:xfrm>
          <a:off x="0" y="0"/>
          <a:ext cx="0" cy="0"/>
          <a:chOff x="0" y="0"/>
          <a:chExt cx="0" cy="0"/>
        </a:xfrm>
      </p:grpSpPr>
      <p:sp>
        <p:nvSpPr>
          <p:cNvPr id="2116" name="Shape 211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17" name="Shape 211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b="1"/>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285750" indent="-285750">
              <a:buFont typeface="Arial" pitchFamily="34" charset="0"/>
              <a:buChar char="•"/>
            </a:pPr>
            <a:r>
              <a:rPr lang="en-US" sz="1100" dirty="0" smtClean="0"/>
              <a:t>Mistake to understand text input between nurse, </a:t>
            </a:r>
          </a:p>
          <a:p>
            <a:r>
              <a:rPr lang="en-US" sz="1100" dirty="0" smtClean="0"/>
              <a:t>nutrition doctor, doctor and pharmacist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285750" indent="-285750">
              <a:buFont typeface="Arial" pitchFamily="34" charset="0"/>
              <a:buChar char="•"/>
            </a:pPr>
            <a:r>
              <a:rPr lang="en-US" sz="1100" dirty="0" smtClean="0"/>
              <a:t>Medical record has many parts like prevention check, </a:t>
            </a:r>
          </a:p>
          <a:p>
            <a:r>
              <a:rPr lang="en-US" sz="1100" dirty="0" smtClean="0"/>
              <a:t>food ingredient, prescription, list practice, food for patients.</a:t>
            </a:r>
            <a:endParaRPr lang="vi-VN" sz="1100" dirty="0" smtClean="0"/>
          </a:p>
          <a:p>
            <a:pPr>
              <a:spcBef>
                <a:spcPts val="0"/>
              </a:spcBef>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285750" indent="-285750">
              <a:buFont typeface="Arial" pitchFamily="34" charset="0"/>
              <a:buChar char="•"/>
            </a:pPr>
            <a:r>
              <a:rPr lang="en-US" sz="1100" dirty="0" smtClean="0"/>
              <a:t>Doctor cannot know what’s patient do, patient’s status</a:t>
            </a:r>
          </a:p>
          <a:p>
            <a:r>
              <a:rPr lang="en-US" sz="1100" dirty="0" smtClean="0"/>
              <a:t>everyday when them is treating</a:t>
            </a:r>
            <a:endParaRPr lang="vi-VN" sz="110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285750" indent="-285750">
              <a:buFont typeface="Arial" pitchFamily="34" charset="0"/>
              <a:buChar char="•"/>
            </a:pPr>
            <a:r>
              <a:rPr lang="en-US" sz="1100" dirty="0" smtClean="0"/>
              <a:t>Doctor cannot know what’s patient do, patient’s status</a:t>
            </a:r>
          </a:p>
          <a:p>
            <a:r>
              <a:rPr lang="en-US" sz="1100" dirty="0" smtClean="0"/>
              <a:t>everyday when them is treating</a:t>
            </a:r>
            <a:endParaRPr lang="vi-VN" sz="110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lnSpc>
                <a:spcPct val="115000"/>
              </a:lnSpc>
              <a:spcBef>
                <a:spcPts val="0"/>
              </a:spcBef>
              <a:buChar char="-"/>
            </a:pPr>
            <a:r>
              <a:rPr lang="en"/>
              <a:t>Thứ nhất việc</a:t>
            </a:r>
          </a:p>
          <a:p>
            <a:pPr marL="914400" lvl="1" indent="-228600" rtl="0">
              <a:lnSpc>
                <a:spcPct val="115000"/>
              </a:lnSpc>
              <a:spcBef>
                <a:spcPts val="0"/>
              </a:spcBef>
              <a:buClr>
                <a:schemeClr val="dk1"/>
              </a:buClr>
              <a:buChar char="-"/>
            </a:pPr>
            <a:r>
              <a:rPr lang="en">
                <a:solidFill>
                  <a:schemeClr val="dk1"/>
                </a:solidFill>
              </a:rPr>
              <a:t>Khách hàng sữ dụng dịch vụ bảo hiểm thường hay quên ngày hết hạn của bảo hiểm, đây là việc rất khó tránh khỏi. Điều này dẫn tới việc KH sẽ bị mất quyền lợi bảo hiểm khi xảy ra sự cố, đồng thời KH có thể bị CSGT xử phạt hành chính khi tham gia giao thông.</a:t>
            </a:r>
          </a:p>
          <a:p>
            <a:pPr>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lnSpc>
                <a:spcPct val="115000"/>
              </a:lnSpc>
              <a:spcBef>
                <a:spcPts val="0"/>
              </a:spcBef>
              <a:buChar char="-"/>
            </a:pPr>
            <a:r>
              <a:rPr lang="en" dirty="0"/>
              <a:t>Thứ nhất việc</a:t>
            </a:r>
          </a:p>
          <a:p>
            <a:pPr marL="914400" lvl="1" indent="-228600" rtl="0">
              <a:lnSpc>
                <a:spcPct val="115000"/>
              </a:lnSpc>
              <a:spcBef>
                <a:spcPts val="0"/>
              </a:spcBef>
              <a:buClr>
                <a:schemeClr val="dk1"/>
              </a:buClr>
              <a:buChar char="-"/>
            </a:pPr>
            <a:r>
              <a:rPr lang="en" dirty="0">
                <a:solidFill>
                  <a:schemeClr val="dk1"/>
                </a:solidFill>
              </a:rPr>
              <a:t>Khách hàng sữ dụng dịch vụ bảo hiểm thường hay quên ngày hết hạn của bảo hiểm, đây là việc rất khó tránh khỏi. Điều này dẫn tới việc KH sẽ bị mất quyền lợi bảo hiểm khi xảy ra sự cố, đồng thời KH có thể bị CSGT xử phạt hành chính khi tham gia giao thông.</a:t>
            </a:r>
          </a:p>
          <a:p>
            <a:pPr>
              <a:spcBef>
                <a:spcPts val="0"/>
              </a:spcBef>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vi-V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vi-VN"/>
          </a:p>
        </p:txBody>
      </p:sp>
      <p:sp>
        <p:nvSpPr>
          <p:cNvPr id="4" name="Date Placeholder 3"/>
          <p:cNvSpPr>
            <a:spLocks noGrp="1"/>
          </p:cNvSpPr>
          <p:nvPr>
            <p:ph type="dt" sz="half" idx="10"/>
          </p:nvPr>
        </p:nvSpPr>
        <p:spPr/>
        <p:txBody>
          <a:bodyPr/>
          <a:lstStyle/>
          <a:p>
            <a:fld id="{E30E2307-1E40-4E12-8716-25BFDA8E7013}" type="datetime1">
              <a:rPr lang="en-US" smtClean="0"/>
              <a:pPr/>
              <a:t>12/8/2015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3983080440"/>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E5CFCF5A-EA79-452C-A52C-1A2668C2E7DF}" type="datetime1">
              <a:rPr lang="en-US" smtClean="0"/>
              <a:pPr/>
              <a:t>12/8/2015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311106339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vi-V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2E5C4C28-BD4B-4892-9A2D-6E19BD753A9A}" type="datetime1">
              <a:rPr lang="en-US" smtClean="0"/>
              <a:pPr/>
              <a:t>12/8/2015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1956617796"/>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4"/>
        <p:cNvGrpSpPr/>
        <p:nvPr/>
      </p:nvGrpSpPr>
      <p:grpSpPr>
        <a:xfrm>
          <a:off x="0" y="0"/>
          <a:ext cx="0" cy="0"/>
          <a:chOff x="0" y="0"/>
          <a:chExt cx="0" cy="0"/>
        </a:xfrm>
      </p:grpSpPr>
      <p:sp>
        <p:nvSpPr>
          <p:cNvPr id="17" name="Shape 17"/>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8" name="Shape 18"/>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9" name="Shape 19"/>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61FD9D02-426E-46C9-9EE9-0DE1EF8B2838}" type="datetime1">
              <a:rPr lang="en-US" smtClean="0"/>
              <a:pPr/>
              <a:t>12/8/2015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2899209876"/>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vi-V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B8AEBBE-F8B2-42CF-9895-E86A608384EB}" type="datetime1">
              <a:rPr lang="en-US" smtClean="0"/>
              <a:pPr/>
              <a:t>12/8/2015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424936196"/>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5" name="Date Placeholder 4"/>
          <p:cNvSpPr>
            <a:spLocks noGrp="1"/>
          </p:cNvSpPr>
          <p:nvPr>
            <p:ph type="dt" sz="half" idx="10"/>
          </p:nvPr>
        </p:nvSpPr>
        <p:spPr/>
        <p:txBody>
          <a:bodyPr/>
          <a:lstStyle/>
          <a:p>
            <a:fld id="{E1FAA6B6-10E5-4810-BC9F-DA72D8452E73}" type="datetime1">
              <a:rPr lang="en-US" smtClean="0"/>
              <a:pPr/>
              <a:t>12/8/2015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2246185725"/>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vi-V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7" name="Date Placeholder 6"/>
          <p:cNvSpPr>
            <a:spLocks noGrp="1"/>
          </p:cNvSpPr>
          <p:nvPr>
            <p:ph type="dt" sz="half" idx="10"/>
          </p:nvPr>
        </p:nvSpPr>
        <p:spPr/>
        <p:txBody>
          <a:bodyPr/>
          <a:lstStyle/>
          <a:p>
            <a:fld id="{6D18D072-EF12-4AA2-BD71-ABC68B06D0E2}" type="datetime1">
              <a:rPr lang="en-US" smtClean="0"/>
              <a:pPr/>
              <a:t>12/8/2015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360125007"/>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Date Placeholder 2"/>
          <p:cNvSpPr>
            <a:spLocks noGrp="1"/>
          </p:cNvSpPr>
          <p:nvPr>
            <p:ph type="dt" sz="half" idx="10"/>
          </p:nvPr>
        </p:nvSpPr>
        <p:spPr/>
        <p:txBody>
          <a:bodyPr/>
          <a:lstStyle/>
          <a:p>
            <a:fld id="{B8CDBF60-6CC3-4B74-A60D-3486985E4346}" type="datetime1">
              <a:rPr lang="en-US" smtClean="0"/>
              <a:pPr/>
              <a:t>12/8/2015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517075812"/>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714818-984F-4759-BF72-A33BDC1963BD}" type="datetime1">
              <a:rPr lang="en-US" smtClean="0"/>
              <a:pPr/>
              <a:t>12/8/2015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a:spcBef>
                <a:spcPts val="0"/>
              </a:spcBef>
              <a:buNone/>
            </a:pPr>
            <a:fld id="{00000000-1234-1234-1234-123412341234}" type="slidenum">
              <a:rPr lang="en" smtClean="0">
                <a:solidFill>
                  <a:schemeClr val="lt1"/>
                </a:solidFill>
              </a:rPr>
              <a:t>‹#›</a:t>
            </a:fld>
            <a:endParaRPr lang="en">
              <a:solidFill>
                <a:schemeClr val="lt1"/>
              </a:solidFill>
            </a:endParaRPr>
          </a:p>
        </p:txBody>
      </p:sp>
    </p:spTree>
    <p:extLst>
      <p:ext uri="{BB962C8B-B14F-4D97-AF65-F5344CB8AC3E}">
        <p14:creationId xmlns:p14="http://schemas.microsoft.com/office/powerpoint/2010/main" val="3475342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vi-V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A7E191-5F94-4FC1-B823-BD7CABF7FA06}" type="datetime1">
              <a:rPr lang="en-US" smtClean="0"/>
              <a:pPr/>
              <a:t>12/8/2015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3048797874"/>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vi-V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856D55-EFBE-4F9B-8A5F-09D42CA22A9B}" type="datetime1">
              <a:rPr lang="en-US" smtClean="0"/>
              <a:pPr/>
              <a:t>12/8/2015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872996436"/>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vi-V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1D110F-3F4E-48D9-B8AA-5D0E825AFDBA}" type="datetime1">
              <a:rPr lang="en-US" smtClean="0"/>
              <a:pPr/>
              <a:t>12/8/2015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757591418"/>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1.jp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2.xml"/><Relationship Id="rId5" Type="http://schemas.openxmlformats.org/officeDocument/2006/relationships/image" Target="../media/image1.png"/><Relationship Id="rId4" Type="http://schemas.openxmlformats.org/officeDocument/2006/relationships/image" Target="../media/image16.jp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1.png"/><Relationship Id="rId5" Type="http://schemas.openxmlformats.org/officeDocument/2006/relationships/image" Target="../media/image16.jp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1.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1.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2.xml"/><Relationship Id="rId5" Type="http://schemas.openxmlformats.org/officeDocument/2006/relationships/image" Target="../media/image1.png"/><Relationship Id="rId4" Type="http://schemas.openxmlformats.org/officeDocument/2006/relationships/image" Target="../media/image16.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3" name="Shape 43"/>
          <p:cNvSpPr txBox="1">
            <a:spLocks noGrp="1"/>
          </p:cNvSpPr>
          <p:nvPr>
            <p:ph type="ctrTitle"/>
          </p:nvPr>
        </p:nvSpPr>
        <p:spPr>
          <a:prstGeom prst="rect">
            <a:avLst/>
          </a:prstGeom>
        </p:spPr>
        <p:txBody>
          <a:bodyPr lIns="91425" tIns="91425" rIns="91425" bIns="91425" anchor="b" anchorCtr="0">
            <a:noAutofit/>
          </a:bodyPr>
          <a:lstStyle/>
          <a:p>
            <a:r>
              <a:rPr lang="en-US" dirty="0"/>
              <a:t>Health Support Tracking System</a:t>
            </a:r>
            <a:endParaRPr lang="en" dirty="0"/>
          </a:p>
        </p:txBody>
      </p:sp>
      <p:sp>
        <p:nvSpPr>
          <p:cNvPr id="46" name="Shape 46"/>
          <p:cNvSpPr txBox="1">
            <a:spLocks noGrp="1"/>
          </p:cNvSpPr>
          <p:nvPr>
            <p:ph type="sldNum" sz="quarter"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a:t>
            </a:fld>
            <a:endParaRPr lang="en"/>
          </a:p>
        </p:txBody>
      </p:sp>
      <p:sp>
        <p:nvSpPr>
          <p:cNvPr id="44" name="Shape 44"/>
          <p:cNvSpPr txBox="1"/>
          <p:nvPr/>
        </p:nvSpPr>
        <p:spPr>
          <a:xfrm>
            <a:off x="330150" y="4836025"/>
            <a:ext cx="5708699" cy="1625400"/>
          </a:xfrm>
          <a:prstGeom prst="rect">
            <a:avLst/>
          </a:prstGeom>
          <a:noFill/>
          <a:ln>
            <a:noFill/>
          </a:ln>
        </p:spPr>
        <p:txBody>
          <a:bodyPr lIns="91425" tIns="91425" rIns="91425" bIns="91425" anchor="t" anchorCtr="0">
            <a:noAutofit/>
          </a:bodyPr>
          <a:lstStyle/>
          <a:p>
            <a:pPr marL="457200" lvl="0" indent="-342900" rtl="0">
              <a:spcBef>
                <a:spcPts val="0"/>
              </a:spcBef>
              <a:buClr>
                <a:schemeClr val="dk2"/>
              </a:buClr>
              <a:buSzPct val="100000"/>
              <a:buChar char="-"/>
            </a:pPr>
            <a:r>
              <a:rPr lang="en" sz="1800" dirty="0" smtClean="0">
                <a:solidFill>
                  <a:schemeClr val="dk2"/>
                </a:solidFill>
              </a:rPr>
              <a:t>Hà Kim Quy– SE61160 </a:t>
            </a:r>
            <a:r>
              <a:rPr lang="en" sz="1800" dirty="0">
                <a:solidFill>
                  <a:schemeClr val="dk2"/>
                </a:solidFill>
              </a:rPr>
              <a:t>– Team Leader</a:t>
            </a:r>
          </a:p>
          <a:p>
            <a:pPr marL="457200" lvl="0" indent="-342900" rtl="0">
              <a:spcBef>
                <a:spcPts val="0"/>
              </a:spcBef>
              <a:buClr>
                <a:schemeClr val="dk2"/>
              </a:buClr>
              <a:buSzPct val="100000"/>
              <a:buChar char="-"/>
            </a:pPr>
            <a:r>
              <a:rPr lang="en" sz="1800" dirty="0" smtClean="0">
                <a:solidFill>
                  <a:schemeClr val="dk2"/>
                </a:solidFill>
              </a:rPr>
              <a:t>Trần Đăng Quân </a:t>
            </a:r>
            <a:r>
              <a:rPr lang="en" sz="1800" dirty="0">
                <a:solidFill>
                  <a:schemeClr val="dk2"/>
                </a:solidFill>
              </a:rPr>
              <a:t>– SE60749</a:t>
            </a:r>
          </a:p>
          <a:p>
            <a:pPr marL="457200" lvl="0" indent="-342900" rtl="0">
              <a:spcBef>
                <a:spcPts val="0"/>
              </a:spcBef>
              <a:buClr>
                <a:schemeClr val="dk2"/>
              </a:buClr>
              <a:buSzPct val="100000"/>
              <a:buChar char="-"/>
            </a:pPr>
            <a:r>
              <a:rPr lang="en" sz="1800" dirty="0" smtClean="0">
                <a:solidFill>
                  <a:schemeClr val="dk2"/>
                </a:solidFill>
              </a:rPr>
              <a:t>Man Huỳnh Khương </a:t>
            </a:r>
            <a:r>
              <a:rPr lang="en" sz="1800" dirty="0">
                <a:solidFill>
                  <a:schemeClr val="dk2"/>
                </a:solidFill>
              </a:rPr>
              <a:t>– </a:t>
            </a:r>
            <a:r>
              <a:rPr lang="en" sz="1800" dirty="0" smtClean="0">
                <a:solidFill>
                  <a:schemeClr val="dk2"/>
                </a:solidFill>
              </a:rPr>
              <a:t>SE60746</a:t>
            </a:r>
            <a:endParaRPr lang="en" sz="1800" dirty="0">
              <a:solidFill>
                <a:schemeClr val="dk2"/>
              </a:solidFill>
            </a:endParaRPr>
          </a:p>
        </p:txBody>
      </p:sp>
      <p:pic>
        <p:nvPicPr>
          <p:cNvPr id="1026"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
        <p:nvSpPr>
          <p:cNvPr id="45" name="Shape 45"/>
          <p:cNvSpPr txBox="1"/>
          <p:nvPr/>
        </p:nvSpPr>
        <p:spPr>
          <a:xfrm>
            <a:off x="5927600" y="4836025"/>
            <a:ext cx="3151500" cy="2022000"/>
          </a:xfrm>
          <a:prstGeom prst="rect">
            <a:avLst/>
          </a:prstGeom>
          <a:noFill/>
          <a:ln>
            <a:noFill/>
          </a:ln>
        </p:spPr>
        <p:txBody>
          <a:bodyPr lIns="91425" tIns="91425" rIns="91425" bIns="91425" anchor="t" anchorCtr="0">
            <a:noAutofit/>
          </a:bodyPr>
          <a:lstStyle/>
          <a:p>
            <a:pPr lvl="0" rtl="0">
              <a:spcBef>
                <a:spcPts val="0"/>
              </a:spcBef>
              <a:buNone/>
            </a:pPr>
            <a:r>
              <a:rPr lang="en" sz="2000">
                <a:solidFill>
                  <a:schemeClr val="dk2"/>
                </a:solidFill>
              </a:rPr>
              <a:t>Supervisor:</a:t>
            </a:r>
          </a:p>
          <a:p>
            <a:pPr lvl="0" rtl="0">
              <a:spcBef>
                <a:spcPts val="0"/>
              </a:spcBef>
              <a:buNone/>
            </a:pPr>
            <a:r>
              <a:rPr lang="en" sz="2000">
                <a:solidFill>
                  <a:schemeClr val="dk2"/>
                </a:solidFill>
              </a:rPr>
              <a:t>Mr. Kiều Trọng Khánh</a:t>
            </a:r>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prstGeom prst="rect">
            <a:avLst/>
          </a:prstGeom>
        </p:spPr>
        <p:txBody>
          <a:bodyPr lIns="91425" tIns="91425" rIns="91425" bIns="91425" anchor="b" anchorCtr="0">
            <a:noAutofit/>
          </a:bodyPr>
          <a:lstStyle/>
          <a:p>
            <a:pPr marL="457200" lvl="0" indent="-228600">
              <a:spcBef>
                <a:spcPts val="0"/>
              </a:spcBef>
              <a:buAutoNum type="arabicPeriod"/>
            </a:pPr>
            <a:r>
              <a:rPr lang="en" dirty="0"/>
              <a:t>Problems</a:t>
            </a:r>
          </a:p>
        </p:txBody>
      </p:sp>
      <p:sp>
        <p:nvSpPr>
          <p:cNvPr id="66" name="Shape 66"/>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10</a:t>
            </a:fld>
            <a:endParaRPr lang="en"/>
          </a:p>
        </p:txBody>
      </p:sp>
      <p:sp>
        <p:nvSpPr>
          <p:cNvPr id="65" name="Shape 65"/>
          <p:cNvSpPr txBox="1"/>
          <p:nvPr/>
        </p:nvSpPr>
        <p:spPr>
          <a:xfrm>
            <a:off x="2263950" y="1770775"/>
            <a:ext cx="6096899" cy="889200"/>
          </a:xfrm>
          <a:prstGeom prst="rect">
            <a:avLst/>
          </a:prstGeom>
          <a:noFill/>
          <a:ln>
            <a:noFill/>
          </a:ln>
        </p:spPr>
        <p:txBody>
          <a:bodyPr lIns="91425" tIns="91425" rIns="91425" bIns="91425" anchor="ctr" anchorCtr="0">
            <a:noAutofit/>
          </a:bodyPr>
          <a:lstStyle/>
          <a:p>
            <a:pPr lvl="0" rtl="0">
              <a:spcBef>
                <a:spcPts val="600"/>
              </a:spcBef>
              <a:spcAft>
                <a:spcPts val="600"/>
              </a:spcAft>
              <a:buNone/>
            </a:pPr>
            <a:r>
              <a:rPr lang="en" sz="2000" dirty="0" smtClean="0">
                <a:solidFill>
                  <a:schemeClr val="dk1"/>
                </a:solidFill>
              </a:rPr>
              <a:t>Android Application</a:t>
            </a:r>
            <a:endParaRPr lang="en" sz="2000" dirty="0">
              <a:solidFill>
                <a:schemeClr val="dk1"/>
              </a:solidFill>
            </a:endParaRPr>
          </a:p>
        </p:txBody>
      </p:sp>
      <p:sp>
        <p:nvSpPr>
          <p:cNvPr id="68" name="Shape 68"/>
          <p:cNvSpPr/>
          <p:nvPr/>
        </p:nvSpPr>
        <p:spPr>
          <a:xfrm>
            <a:off x="1374750" y="177077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dirty="0"/>
              <a:t>2</a:t>
            </a:r>
          </a:p>
        </p:txBody>
      </p:sp>
      <p:sp>
        <p:nvSpPr>
          <p:cNvPr id="2" name="TextBox 1"/>
          <p:cNvSpPr txBox="1"/>
          <p:nvPr/>
        </p:nvSpPr>
        <p:spPr>
          <a:xfrm>
            <a:off x="1524000" y="2895600"/>
            <a:ext cx="3990195" cy="400110"/>
          </a:xfrm>
          <a:prstGeom prst="rect">
            <a:avLst/>
          </a:prstGeom>
          <a:noFill/>
        </p:spPr>
        <p:txBody>
          <a:bodyPr wrap="none" rtlCol="0">
            <a:spAutoFit/>
          </a:bodyPr>
          <a:lstStyle/>
          <a:p>
            <a:pPr marL="285750" indent="-285750">
              <a:buFont typeface="Arial" pitchFamily="34" charset="0"/>
              <a:buChar char="•"/>
            </a:pPr>
            <a:r>
              <a:rPr lang="en-US" sz="2000" dirty="0" smtClean="0"/>
              <a:t>Unusable regimen to treatment</a:t>
            </a:r>
            <a:endParaRPr lang="vi-VN" sz="2000" dirty="0"/>
          </a:p>
        </p:txBody>
      </p:sp>
      <p:pic>
        <p:nvPicPr>
          <p:cNvPr id="8"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508" y="3895531"/>
            <a:ext cx="1498194" cy="1498194"/>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75795" y="3425428"/>
            <a:ext cx="2438400" cy="2438400"/>
          </a:xfrm>
          <a:prstGeom prst="rect">
            <a:avLst/>
          </a:prstGeom>
        </p:spPr>
      </p:pic>
      <p:cxnSp>
        <p:nvCxnSpPr>
          <p:cNvPr id="7" name="Straight Arrow Connector 6"/>
          <p:cNvCxnSpPr>
            <a:stCxn id="10" idx="3"/>
            <a:endCxn id="5" idx="1"/>
          </p:cNvCxnSpPr>
          <p:nvPr/>
        </p:nvCxnSpPr>
        <p:spPr>
          <a:xfrm>
            <a:off x="1977702" y="4644628"/>
            <a:ext cx="1098093"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pic>
        <p:nvPicPr>
          <p:cNvPr id="19" name="Picture 1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58273" y="3537088"/>
            <a:ext cx="1602576" cy="2215079"/>
          </a:xfrm>
          <a:prstGeom prst="rect">
            <a:avLst/>
          </a:prstGeom>
        </p:spPr>
      </p:pic>
      <p:cxnSp>
        <p:nvCxnSpPr>
          <p:cNvPr id="16" name="Straight Arrow Connector 15"/>
          <p:cNvCxnSpPr>
            <a:stCxn id="19" idx="1"/>
            <a:endCxn id="5" idx="3"/>
          </p:cNvCxnSpPr>
          <p:nvPr/>
        </p:nvCxnSpPr>
        <p:spPr>
          <a:xfrm flipH="1">
            <a:off x="5514195" y="4644628"/>
            <a:ext cx="1244078"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858754" y="4798515"/>
            <a:ext cx="554960" cy="307777"/>
          </a:xfrm>
          <a:prstGeom prst="rect">
            <a:avLst/>
          </a:prstGeom>
          <a:noFill/>
        </p:spPr>
        <p:txBody>
          <a:bodyPr wrap="none" rtlCol="0">
            <a:spAutoFit/>
          </a:bodyPr>
          <a:lstStyle/>
          <a:p>
            <a:r>
              <a:rPr lang="en-US" dirty="0" smtClean="0">
                <a:solidFill>
                  <a:srgbClr val="FF0000"/>
                </a:solidFill>
              </a:rPr>
              <a:t>ABC</a:t>
            </a:r>
            <a:endParaRPr lang="vi-VN" dirty="0">
              <a:solidFill>
                <a:srgbClr val="FF0000"/>
              </a:solidFill>
            </a:endParaRPr>
          </a:p>
        </p:txBody>
      </p:sp>
      <p:sp>
        <p:nvSpPr>
          <p:cNvPr id="18" name="TextBox 17"/>
          <p:cNvSpPr txBox="1"/>
          <p:nvPr/>
        </p:nvSpPr>
        <p:spPr>
          <a:xfrm>
            <a:off x="2263950" y="4798516"/>
            <a:ext cx="534121" cy="307777"/>
          </a:xfrm>
          <a:prstGeom prst="rect">
            <a:avLst/>
          </a:prstGeom>
          <a:noFill/>
        </p:spPr>
        <p:txBody>
          <a:bodyPr wrap="none" rtlCol="0">
            <a:spAutoFit/>
          </a:bodyPr>
          <a:lstStyle/>
          <a:p>
            <a:r>
              <a:rPr lang="en-US" dirty="0" smtClean="0">
                <a:solidFill>
                  <a:srgbClr val="FF0000"/>
                </a:solidFill>
              </a:rPr>
              <a:t>XYZ</a:t>
            </a:r>
            <a:endParaRPr lang="vi-VN" dirty="0">
              <a:solidFill>
                <a:srgbClr val="FF0000"/>
              </a:solidFill>
            </a:endParaRPr>
          </a:p>
        </p:txBody>
      </p:sp>
    </p:spTree>
    <p:extLst>
      <p:ext uri="{BB962C8B-B14F-4D97-AF65-F5344CB8AC3E}">
        <p14:creationId xmlns:p14="http://schemas.microsoft.com/office/powerpoint/2010/main" val="4222844621"/>
      </p:ext>
    </p:extLst>
  </p:cSld>
  <p:clrMapOvr>
    <a:masterClrMapping/>
  </p:clrMapOvr>
  <p:transition spd="slow">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Shape 109"/>
          <p:cNvSpPr txBox="1"/>
          <p:nvPr/>
        </p:nvSpPr>
        <p:spPr>
          <a:xfrm>
            <a:off x="0" y="2070900"/>
            <a:ext cx="9144000" cy="2716199"/>
          </a:xfrm>
          <a:prstGeom prst="rect">
            <a:avLst/>
          </a:prstGeom>
          <a:noFill/>
          <a:ln>
            <a:noFill/>
          </a:ln>
        </p:spPr>
        <p:txBody>
          <a:bodyPr lIns="91425" tIns="91425" rIns="91425" bIns="91425" anchor="ctr" anchorCtr="0">
            <a:noAutofit/>
          </a:bodyPr>
          <a:lstStyle/>
          <a:p>
            <a:pPr lvl="0" algn="ctr" rtl="0">
              <a:spcBef>
                <a:spcPts val="0"/>
              </a:spcBef>
              <a:buClr>
                <a:schemeClr val="dk1"/>
              </a:buClr>
              <a:buSzPct val="25000"/>
              <a:buFont typeface="Arial"/>
              <a:buNone/>
            </a:pPr>
            <a:r>
              <a:rPr lang="en" sz="4800" b="1" dirty="0">
                <a:solidFill>
                  <a:schemeClr val="tx1"/>
                </a:solidFill>
              </a:rPr>
              <a:t>Solution</a:t>
            </a:r>
          </a:p>
        </p:txBody>
      </p:sp>
      <p:sp>
        <p:nvSpPr>
          <p:cNvPr id="110" name="Shape 110"/>
          <p:cNvSpPr txBox="1">
            <a:spLocks noGrp="1"/>
          </p:cNvSpPr>
          <p:nvPr>
            <p:ph type="sldNum" sz="quarter"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11</a:t>
            </a:fld>
            <a:endParaRPr lang="en"/>
          </a:p>
        </p:txBody>
      </p:sp>
      <p:pic>
        <p:nvPicPr>
          <p:cNvPr id="4"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prstGeom prst="rect">
            <a:avLst/>
          </a:prstGeom>
        </p:spPr>
        <p:txBody>
          <a:bodyPr lIns="91425" tIns="91425" rIns="91425" bIns="91425" anchor="b" anchorCtr="0">
            <a:noAutofit/>
          </a:bodyPr>
          <a:lstStyle/>
          <a:p>
            <a:pPr>
              <a:spcBef>
                <a:spcPts val="0"/>
              </a:spcBef>
              <a:buNone/>
            </a:pPr>
            <a:r>
              <a:rPr lang="en"/>
              <a:t>2. Solution</a:t>
            </a:r>
          </a:p>
        </p:txBody>
      </p:sp>
      <p:sp>
        <p:nvSpPr>
          <p:cNvPr id="118" name="Shape 118"/>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12</a:t>
            </a:fld>
            <a:endParaRPr lang="en"/>
          </a:p>
        </p:txBody>
      </p:sp>
      <p:sp>
        <p:nvSpPr>
          <p:cNvPr id="116" name="Shape 116"/>
          <p:cNvSpPr txBox="1"/>
          <p:nvPr/>
        </p:nvSpPr>
        <p:spPr>
          <a:xfrm>
            <a:off x="3171300" y="1602562"/>
            <a:ext cx="2801399" cy="642600"/>
          </a:xfrm>
          <a:prstGeom prst="rect">
            <a:avLst/>
          </a:prstGeom>
          <a:noFill/>
          <a:ln>
            <a:noFill/>
          </a:ln>
        </p:spPr>
        <p:txBody>
          <a:bodyPr lIns="91425" tIns="91425" rIns="91425" bIns="91425" anchor="t" anchorCtr="0">
            <a:noAutofit/>
          </a:bodyPr>
          <a:lstStyle/>
          <a:p>
            <a:pPr lvl="0" algn="ctr" rtl="0">
              <a:spcBef>
                <a:spcPts val="0"/>
              </a:spcBef>
              <a:buNone/>
            </a:pPr>
            <a:r>
              <a:rPr lang="en" sz="3000" b="1" dirty="0" smtClean="0"/>
              <a:t>HSTS </a:t>
            </a:r>
            <a:r>
              <a:rPr lang="en" sz="3000" b="1" dirty="0"/>
              <a:t>System</a:t>
            </a:r>
          </a:p>
        </p:txBody>
      </p:sp>
      <p:sp>
        <p:nvSpPr>
          <p:cNvPr id="117" name="Shape 117"/>
          <p:cNvSpPr/>
          <p:nvPr/>
        </p:nvSpPr>
        <p:spPr>
          <a:xfrm>
            <a:off x="2741576" y="2639847"/>
            <a:ext cx="3424499" cy="3424499"/>
          </a:xfrm>
          <a:prstGeom prst="ellipse">
            <a:avLst/>
          </a:prstGeom>
          <a:solidFill>
            <a:srgbClr val="F3F3F3"/>
          </a:solidFill>
          <a:ln w="7620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pic>
        <p:nvPicPr>
          <p:cNvPr id="6"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Shape 123"/>
          <p:cNvSpPr txBox="1">
            <a:spLocks noGrp="1"/>
          </p:cNvSpPr>
          <p:nvPr>
            <p:ph type="title"/>
          </p:nvPr>
        </p:nvSpPr>
        <p:spPr>
          <a:prstGeom prst="rect">
            <a:avLst/>
          </a:prstGeom>
        </p:spPr>
        <p:txBody>
          <a:bodyPr lIns="91425" tIns="91425" rIns="91425" bIns="91425" anchor="b" anchorCtr="0">
            <a:noAutofit/>
          </a:bodyPr>
          <a:lstStyle/>
          <a:p>
            <a:pPr lvl="0" rtl="0">
              <a:spcBef>
                <a:spcPts val="0"/>
              </a:spcBef>
              <a:buNone/>
            </a:pPr>
            <a:r>
              <a:rPr lang="en"/>
              <a:t>2. Solution</a:t>
            </a:r>
          </a:p>
        </p:txBody>
      </p:sp>
      <p:sp>
        <p:nvSpPr>
          <p:cNvPr id="131" name="Shape 131"/>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13</a:t>
            </a:fld>
            <a:endParaRPr lang="en"/>
          </a:p>
        </p:txBody>
      </p:sp>
      <p:sp>
        <p:nvSpPr>
          <p:cNvPr id="124" name="Shape 124"/>
          <p:cNvSpPr txBox="1"/>
          <p:nvPr/>
        </p:nvSpPr>
        <p:spPr>
          <a:xfrm>
            <a:off x="3171300" y="1602562"/>
            <a:ext cx="2801399" cy="642600"/>
          </a:xfrm>
          <a:prstGeom prst="rect">
            <a:avLst/>
          </a:prstGeom>
          <a:noFill/>
          <a:ln>
            <a:noFill/>
          </a:ln>
        </p:spPr>
        <p:txBody>
          <a:bodyPr lIns="91425" tIns="91425" rIns="91425" bIns="91425" anchor="t" anchorCtr="0">
            <a:noAutofit/>
          </a:bodyPr>
          <a:lstStyle/>
          <a:p>
            <a:pPr lvl="0" algn="ctr" rtl="0">
              <a:spcBef>
                <a:spcPts val="0"/>
              </a:spcBef>
              <a:buNone/>
            </a:pPr>
            <a:r>
              <a:rPr lang="en" sz="3000" b="1" dirty="0" smtClean="0"/>
              <a:t>HSTS </a:t>
            </a:r>
            <a:r>
              <a:rPr lang="en" sz="3000" b="1" dirty="0"/>
              <a:t>System</a:t>
            </a:r>
          </a:p>
        </p:txBody>
      </p:sp>
      <p:sp>
        <p:nvSpPr>
          <p:cNvPr id="125" name="Shape 125"/>
          <p:cNvSpPr/>
          <p:nvPr/>
        </p:nvSpPr>
        <p:spPr>
          <a:xfrm>
            <a:off x="2741576" y="2639847"/>
            <a:ext cx="3424499" cy="3424499"/>
          </a:xfrm>
          <a:prstGeom prst="ellipse">
            <a:avLst/>
          </a:prstGeom>
          <a:solidFill>
            <a:srgbClr val="F3F3F3"/>
          </a:solidFill>
          <a:ln w="7620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nvGrpSpPr>
          <p:cNvPr id="126" name="Shape 126"/>
          <p:cNvGrpSpPr/>
          <p:nvPr/>
        </p:nvGrpSpPr>
        <p:grpSpPr>
          <a:xfrm>
            <a:off x="3131383" y="3277876"/>
            <a:ext cx="1209895" cy="1159522"/>
            <a:chOff x="950300" y="3316950"/>
            <a:chExt cx="1545600" cy="1481250"/>
          </a:xfrm>
        </p:grpSpPr>
        <p:pic>
          <p:nvPicPr>
            <p:cNvPr id="127" name="Shape 127"/>
            <p:cNvPicPr preferRelativeResize="0"/>
            <p:nvPr/>
          </p:nvPicPr>
          <p:blipFill>
            <a:blip r:embed="rId3">
              <a:alphaModFix/>
            </a:blip>
            <a:stretch>
              <a:fillRect/>
            </a:stretch>
          </p:blipFill>
          <p:spPr>
            <a:xfrm>
              <a:off x="1113500" y="3316950"/>
              <a:ext cx="1219200" cy="1219200"/>
            </a:xfrm>
            <a:prstGeom prst="rect">
              <a:avLst/>
            </a:prstGeom>
            <a:noFill/>
            <a:ln>
              <a:noFill/>
            </a:ln>
          </p:spPr>
        </p:pic>
        <p:sp>
          <p:nvSpPr>
            <p:cNvPr id="128" name="Shape 128"/>
            <p:cNvSpPr txBox="1"/>
            <p:nvPr/>
          </p:nvSpPr>
          <p:spPr>
            <a:xfrm>
              <a:off x="950300" y="4377900"/>
              <a:ext cx="1545600" cy="420300"/>
            </a:xfrm>
            <a:prstGeom prst="rect">
              <a:avLst/>
            </a:prstGeom>
            <a:noFill/>
            <a:ln>
              <a:noFill/>
            </a:ln>
          </p:spPr>
          <p:txBody>
            <a:bodyPr lIns="91425" tIns="91425" rIns="91425" bIns="91425" anchor="t" anchorCtr="0">
              <a:noAutofit/>
            </a:bodyPr>
            <a:lstStyle/>
            <a:p>
              <a:pPr lvl="0" algn="ctr" rtl="0">
                <a:spcBef>
                  <a:spcPts val="0"/>
                </a:spcBef>
                <a:buNone/>
              </a:pPr>
              <a:r>
                <a:rPr lang="en" sz="1000"/>
                <a:t>Web application</a:t>
              </a:r>
            </a:p>
          </p:txBody>
        </p:sp>
      </p:grpSp>
      <p:cxnSp>
        <p:nvCxnSpPr>
          <p:cNvPr id="129" name="Shape 129"/>
          <p:cNvCxnSpPr/>
          <p:nvPr/>
        </p:nvCxnSpPr>
        <p:spPr>
          <a:xfrm rot="10800000">
            <a:off x="2520830" y="3129411"/>
            <a:ext cx="795300" cy="276300"/>
          </a:xfrm>
          <a:prstGeom prst="straightConnector1">
            <a:avLst/>
          </a:prstGeom>
          <a:noFill/>
          <a:ln w="19050" cap="flat" cmpd="sng">
            <a:solidFill>
              <a:schemeClr val="dk2"/>
            </a:solidFill>
            <a:prstDash val="solid"/>
            <a:round/>
            <a:headEnd type="none" w="lg" len="lg"/>
            <a:tailEnd type="none" w="lg" len="lg"/>
          </a:ln>
        </p:spPr>
      </p:cxnSp>
      <p:sp>
        <p:nvSpPr>
          <p:cNvPr id="130" name="Shape 130"/>
          <p:cNvSpPr txBox="1"/>
          <p:nvPr/>
        </p:nvSpPr>
        <p:spPr>
          <a:xfrm>
            <a:off x="1387774" y="2754137"/>
            <a:ext cx="2170799" cy="503099"/>
          </a:xfrm>
          <a:prstGeom prst="rect">
            <a:avLst/>
          </a:prstGeom>
          <a:noFill/>
          <a:ln>
            <a:noFill/>
          </a:ln>
        </p:spPr>
        <p:txBody>
          <a:bodyPr lIns="91425" tIns="91425" rIns="91425" bIns="91425" anchor="t" anchorCtr="0">
            <a:noAutofit/>
          </a:bodyPr>
          <a:lstStyle/>
          <a:p>
            <a:pPr lvl="0" rtl="0">
              <a:spcBef>
                <a:spcPts val="0"/>
              </a:spcBef>
              <a:buNone/>
            </a:pPr>
            <a:r>
              <a:rPr lang="en"/>
              <a:t>Centre management application</a:t>
            </a:r>
          </a:p>
        </p:txBody>
      </p:sp>
      <p:pic>
        <p:nvPicPr>
          <p:cNvPr id="11" name="Picture 2" descr="D:\DoAn\FUNNY\trunk\sources\androidApp\HSTSAPP\app\src\main\res\drawable\hsts_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prstGeom prst="rect">
            <a:avLst/>
          </a:prstGeom>
        </p:spPr>
        <p:txBody>
          <a:bodyPr lIns="91425" tIns="91425" rIns="91425" bIns="91425" anchor="b" anchorCtr="0">
            <a:noAutofit/>
          </a:bodyPr>
          <a:lstStyle/>
          <a:p>
            <a:pPr lvl="0" rtl="0">
              <a:spcBef>
                <a:spcPts val="0"/>
              </a:spcBef>
              <a:buNone/>
            </a:pPr>
            <a:r>
              <a:rPr lang="en"/>
              <a:t>2. Solution</a:t>
            </a:r>
          </a:p>
        </p:txBody>
      </p:sp>
      <p:sp>
        <p:nvSpPr>
          <p:cNvPr id="153" name="Shape 153"/>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14</a:t>
            </a:fld>
            <a:endParaRPr lang="en"/>
          </a:p>
        </p:txBody>
      </p:sp>
      <p:sp>
        <p:nvSpPr>
          <p:cNvPr id="137" name="Shape 137"/>
          <p:cNvSpPr txBox="1"/>
          <p:nvPr/>
        </p:nvSpPr>
        <p:spPr>
          <a:xfrm>
            <a:off x="3171300" y="1602562"/>
            <a:ext cx="2801399" cy="642600"/>
          </a:xfrm>
          <a:prstGeom prst="rect">
            <a:avLst/>
          </a:prstGeom>
          <a:noFill/>
          <a:ln>
            <a:noFill/>
          </a:ln>
        </p:spPr>
        <p:txBody>
          <a:bodyPr lIns="91425" tIns="91425" rIns="91425" bIns="91425" anchor="t" anchorCtr="0">
            <a:noAutofit/>
          </a:bodyPr>
          <a:lstStyle/>
          <a:p>
            <a:pPr lvl="0" algn="ctr" rtl="0">
              <a:spcBef>
                <a:spcPts val="0"/>
              </a:spcBef>
              <a:buNone/>
            </a:pPr>
            <a:r>
              <a:rPr lang="en" sz="3000" b="1" dirty="0" smtClean="0"/>
              <a:t>HSTS </a:t>
            </a:r>
            <a:r>
              <a:rPr lang="en" sz="3000" b="1" dirty="0"/>
              <a:t>System</a:t>
            </a:r>
          </a:p>
        </p:txBody>
      </p:sp>
      <p:sp>
        <p:nvSpPr>
          <p:cNvPr id="138" name="Shape 138"/>
          <p:cNvSpPr/>
          <p:nvPr/>
        </p:nvSpPr>
        <p:spPr>
          <a:xfrm>
            <a:off x="2741576" y="2639847"/>
            <a:ext cx="3424499" cy="3424499"/>
          </a:xfrm>
          <a:prstGeom prst="ellipse">
            <a:avLst/>
          </a:prstGeom>
          <a:solidFill>
            <a:srgbClr val="F3F3F3"/>
          </a:solidFill>
          <a:ln w="7620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dirty="0"/>
          </a:p>
        </p:txBody>
      </p:sp>
      <p:cxnSp>
        <p:nvCxnSpPr>
          <p:cNvPr id="146" name="Shape 146"/>
          <p:cNvCxnSpPr/>
          <p:nvPr/>
        </p:nvCxnSpPr>
        <p:spPr>
          <a:xfrm rot="10800000">
            <a:off x="2520830" y="3129411"/>
            <a:ext cx="795300" cy="276300"/>
          </a:xfrm>
          <a:prstGeom prst="straightConnector1">
            <a:avLst/>
          </a:prstGeom>
          <a:noFill/>
          <a:ln w="19050" cap="flat" cmpd="sng">
            <a:solidFill>
              <a:schemeClr val="dk2"/>
            </a:solidFill>
            <a:prstDash val="solid"/>
            <a:round/>
            <a:headEnd type="none" w="lg" len="lg"/>
            <a:tailEnd type="none" w="lg" len="lg"/>
          </a:ln>
        </p:spPr>
      </p:cxnSp>
      <p:sp>
        <p:nvSpPr>
          <p:cNvPr id="147" name="Shape 147"/>
          <p:cNvSpPr txBox="1"/>
          <p:nvPr/>
        </p:nvSpPr>
        <p:spPr>
          <a:xfrm>
            <a:off x="1387774" y="2754137"/>
            <a:ext cx="2170799" cy="503099"/>
          </a:xfrm>
          <a:prstGeom prst="rect">
            <a:avLst/>
          </a:prstGeom>
          <a:noFill/>
          <a:ln>
            <a:noFill/>
          </a:ln>
        </p:spPr>
        <p:txBody>
          <a:bodyPr lIns="91425" tIns="91425" rIns="91425" bIns="91425" anchor="t" anchorCtr="0">
            <a:noAutofit/>
          </a:bodyPr>
          <a:lstStyle/>
          <a:p>
            <a:pPr lvl="0" rtl="0">
              <a:spcBef>
                <a:spcPts val="0"/>
              </a:spcBef>
              <a:buNone/>
            </a:pPr>
            <a:r>
              <a:rPr lang="en" dirty="0"/>
              <a:t>Centre management application</a:t>
            </a:r>
          </a:p>
        </p:txBody>
      </p:sp>
      <p:sp>
        <p:nvSpPr>
          <p:cNvPr id="148" name="Shape 148"/>
          <p:cNvSpPr txBox="1"/>
          <p:nvPr/>
        </p:nvSpPr>
        <p:spPr>
          <a:xfrm>
            <a:off x="1069941" y="5846324"/>
            <a:ext cx="1867199" cy="397499"/>
          </a:xfrm>
          <a:prstGeom prst="rect">
            <a:avLst/>
          </a:prstGeom>
          <a:noFill/>
          <a:ln>
            <a:noFill/>
          </a:ln>
        </p:spPr>
        <p:txBody>
          <a:bodyPr lIns="91425" tIns="91425" rIns="91425" bIns="91425" anchor="t" anchorCtr="0">
            <a:noAutofit/>
          </a:bodyPr>
          <a:lstStyle/>
          <a:p>
            <a:pPr lvl="0" rtl="0">
              <a:spcBef>
                <a:spcPts val="0"/>
              </a:spcBef>
              <a:buNone/>
            </a:pPr>
            <a:r>
              <a:rPr lang="en" dirty="0" smtClean="0"/>
              <a:t>Wristband to collect patient’s practice data</a:t>
            </a:r>
            <a:endParaRPr lang="en" dirty="0"/>
          </a:p>
        </p:txBody>
      </p:sp>
      <p:cxnSp>
        <p:nvCxnSpPr>
          <p:cNvPr id="149" name="Shape 149"/>
          <p:cNvCxnSpPr/>
          <p:nvPr/>
        </p:nvCxnSpPr>
        <p:spPr>
          <a:xfrm flipH="1">
            <a:off x="2786094" y="5462276"/>
            <a:ext cx="1172242" cy="384048"/>
          </a:xfrm>
          <a:prstGeom prst="straightConnector1">
            <a:avLst/>
          </a:prstGeom>
          <a:noFill/>
          <a:ln w="19050" cap="flat" cmpd="sng">
            <a:solidFill>
              <a:schemeClr val="dk2"/>
            </a:solidFill>
            <a:prstDash val="solid"/>
            <a:round/>
            <a:headEnd type="none" w="lg" len="lg"/>
            <a:tailEnd type="none" w="lg" len="lg"/>
          </a:ln>
        </p:spPr>
      </p:cxnSp>
      <p:grpSp>
        <p:nvGrpSpPr>
          <p:cNvPr id="150" name="Shape 150"/>
          <p:cNvGrpSpPr/>
          <p:nvPr/>
        </p:nvGrpSpPr>
        <p:grpSpPr>
          <a:xfrm>
            <a:off x="3131383" y="3277876"/>
            <a:ext cx="1209895" cy="1159522"/>
            <a:chOff x="950300" y="3316950"/>
            <a:chExt cx="1545600" cy="1481250"/>
          </a:xfrm>
        </p:grpSpPr>
        <p:pic>
          <p:nvPicPr>
            <p:cNvPr id="151" name="Shape 151"/>
            <p:cNvPicPr preferRelativeResize="0"/>
            <p:nvPr/>
          </p:nvPicPr>
          <p:blipFill>
            <a:blip r:embed="rId3">
              <a:alphaModFix/>
            </a:blip>
            <a:stretch>
              <a:fillRect/>
            </a:stretch>
          </p:blipFill>
          <p:spPr>
            <a:xfrm>
              <a:off x="1113500" y="3316950"/>
              <a:ext cx="1219200" cy="1219200"/>
            </a:xfrm>
            <a:prstGeom prst="rect">
              <a:avLst/>
            </a:prstGeom>
            <a:noFill/>
            <a:ln>
              <a:noFill/>
            </a:ln>
          </p:spPr>
        </p:pic>
        <p:sp>
          <p:nvSpPr>
            <p:cNvPr id="152" name="Shape 152"/>
            <p:cNvSpPr txBox="1"/>
            <p:nvPr/>
          </p:nvSpPr>
          <p:spPr>
            <a:xfrm>
              <a:off x="950300" y="4377900"/>
              <a:ext cx="1545600" cy="420300"/>
            </a:xfrm>
            <a:prstGeom prst="rect">
              <a:avLst/>
            </a:prstGeom>
            <a:noFill/>
            <a:ln>
              <a:noFill/>
            </a:ln>
          </p:spPr>
          <p:txBody>
            <a:bodyPr lIns="91425" tIns="91425" rIns="91425" bIns="91425" anchor="t" anchorCtr="0">
              <a:noAutofit/>
            </a:bodyPr>
            <a:lstStyle/>
            <a:p>
              <a:pPr lvl="0" algn="ctr" rtl="0">
                <a:spcBef>
                  <a:spcPts val="0"/>
                </a:spcBef>
                <a:buNone/>
              </a:pPr>
              <a:r>
                <a:rPr lang="en" sz="1000"/>
                <a:t>Web application</a:t>
              </a:r>
            </a:p>
          </p:txBody>
        </p:sp>
      </p:gr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05126" y="4564881"/>
            <a:ext cx="897395" cy="897395"/>
          </a:xfrm>
          <a:prstGeom prst="rect">
            <a:avLst/>
          </a:prstGeom>
        </p:spPr>
      </p:pic>
      <p:sp>
        <p:nvSpPr>
          <p:cNvPr id="3" name="TextBox 2"/>
          <p:cNvSpPr txBox="1"/>
          <p:nvPr/>
        </p:nvSpPr>
        <p:spPr>
          <a:xfrm>
            <a:off x="3958336" y="5539099"/>
            <a:ext cx="990977" cy="307777"/>
          </a:xfrm>
          <a:prstGeom prst="rect">
            <a:avLst/>
          </a:prstGeom>
          <a:noFill/>
        </p:spPr>
        <p:txBody>
          <a:bodyPr wrap="none" rtlCol="0">
            <a:spAutoFit/>
          </a:bodyPr>
          <a:lstStyle/>
          <a:p>
            <a:r>
              <a:rPr lang="en-US" dirty="0" smtClean="0"/>
              <a:t>Wristband</a:t>
            </a:r>
            <a:endParaRPr lang="vi-VN" dirty="0"/>
          </a:p>
        </p:txBody>
      </p:sp>
      <p:pic>
        <p:nvPicPr>
          <p:cNvPr id="15" name="Picture 2" descr="D:\DoAn\FUNNY\trunk\sources\androidApp\HSTSAPP\app\src\main\res\drawable\hsts_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prstGeom prst="rect">
            <a:avLst/>
          </a:prstGeom>
        </p:spPr>
        <p:txBody>
          <a:bodyPr lIns="91425" tIns="91425" rIns="91425" bIns="91425" anchor="b" anchorCtr="0">
            <a:noAutofit/>
          </a:bodyPr>
          <a:lstStyle/>
          <a:p>
            <a:pPr lvl="0" rtl="0">
              <a:spcBef>
                <a:spcPts val="0"/>
              </a:spcBef>
              <a:buNone/>
            </a:pPr>
            <a:r>
              <a:rPr lang="en"/>
              <a:t>2. Solution</a:t>
            </a:r>
          </a:p>
        </p:txBody>
      </p:sp>
      <p:sp>
        <p:nvSpPr>
          <p:cNvPr id="179" name="Shape 179"/>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15</a:t>
            </a:fld>
            <a:endParaRPr lang="en"/>
          </a:p>
        </p:txBody>
      </p:sp>
      <p:sp>
        <p:nvSpPr>
          <p:cNvPr id="159" name="Shape 159"/>
          <p:cNvSpPr txBox="1"/>
          <p:nvPr/>
        </p:nvSpPr>
        <p:spPr>
          <a:xfrm>
            <a:off x="3171300" y="1602562"/>
            <a:ext cx="2801399" cy="642600"/>
          </a:xfrm>
          <a:prstGeom prst="rect">
            <a:avLst/>
          </a:prstGeom>
          <a:noFill/>
          <a:ln>
            <a:noFill/>
          </a:ln>
        </p:spPr>
        <p:txBody>
          <a:bodyPr lIns="91425" tIns="91425" rIns="91425" bIns="91425" anchor="t" anchorCtr="0">
            <a:noAutofit/>
          </a:bodyPr>
          <a:lstStyle/>
          <a:p>
            <a:pPr lvl="0" algn="ctr" rtl="0">
              <a:spcBef>
                <a:spcPts val="0"/>
              </a:spcBef>
              <a:buNone/>
            </a:pPr>
            <a:r>
              <a:rPr lang="en" sz="3000" b="1" dirty="0" smtClean="0"/>
              <a:t>HSTS </a:t>
            </a:r>
            <a:r>
              <a:rPr lang="en" sz="3000" b="1" dirty="0"/>
              <a:t>System</a:t>
            </a:r>
          </a:p>
        </p:txBody>
      </p:sp>
      <p:sp>
        <p:nvSpPr>
          <p:cNvPr id="160" name="Shape 160"/>
          <p:cNvSpPr/>
          <p:nvPr/>
        </p:nvSpPr>
        <p:spPr>
          <a:xfrm>
            <a:off x="2741576" y="2639847"/>
            <a:ext cx="3424499" cy="3424499"/>
          </a:xfrm>
          <a:prstGeom prst="ellipse">
            <a:avLst/>
          </a:prstGeom>
          <a:solidFill>
            <a:srgbClr val="F3F3F3"/>
          </a:solidFill>
          <a:ln w="7620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nvGrpSpPr>
          <p:cNvPr id="161" name="Shape 161"/>
          <p:cNvGrpSpPr/>
          <p:nvPr/>
        </p:nvGrpSpPr>
        <p:grpSpPr>
          <a:xfrm>
            <a:off x="4341278" y="3161503"/>
            <a:ext cx="1399768" cy="1283401"/>
            <a:chOff x="2841325" y="2799900"/>
            <a:chExt cx="1788155" cy="1639500"/>
          </a:xfrm>
        </p:grpSpPr>
        <p:pic>
          <p:nvPicPr>
            <p:cNvPr id="162" name="Shape 162"/>
            <p:cNvPicPr preferRelativeResize="0"/>
            <p:nvPr/>
          </p:nvPicPr>
          <p:blipFill>
            <a:blip r:embed="rId3">
              <a:alphaModFix/>
            </a:blip>
            <a:stretch>
              <a:fillRect/>
            </a:stretch>
          </p:blipFill>
          <p:spPr>
            <a:xfrm>
              <a:off x="2841325" y="2799900"/>
              <a:ext cx="1788155" cy="1219199"/>
            </a:xfrm>
            <a:prstGeom prst="rect">
              <a:avLst/>
            </a:prstGeom>
            <a:noFill/>
            <a:ln>
              <a:noFill/>
            </a:ln>
          </p:spPr>
        </p:pic>
        <p:sp>
          <p:nvSpPr>
            <p:cNvPr id="163" name="Shape 163"/>
            <p:cNvSpPr txBox="1"/>
            <p:nvPr/>
          </p:nvSpPr>
          <p:spPr>
            <a:xfrm>
              <a:off x="2841400" y="4019100"/>
              <a:ext cx="1788000" cy="420300"/>
            </a:xfrm>
            <a:prstGeom prst="rect">
              <a:avLst/>
            </a:prstGeom>
            <a:noFill/>
            <a:ln>
              <a:noFill/>
            </a:ln>
          </p:spPr>
          <p:txBody>
            <a:bodyPr lIns="91425" tIns="91425" rIns="91425" bIns="91425" anchor="t" anchorCtr="0">
              <a:noAutofit/>
            </a:bodyPr>
            <a:lstStyle/>
            <a:p>
              <a:pPr lvl="0" algn="ctr" rtl="0">
                <a:spcBef>
                  <a:spcPts val="0"/>
                </a:spcBef>
                <a:buNone/>
              </a:pPr>
              <a:r>
                <a:rPr lang="en" sz="1000" dirty="0" smtClean="0"/>
                <a:t>Patient </a:t>
              </a:r>
              <a:r>
                <a:rPr lang="en" sz="1000" dirty="0"/>
                <a:t>Application</a:t>
              </a:r>
            </a:p>
          </p:txBody>
        </p:sp>
      </p:grpSp>
      <p:grpSp>
        <p:nvGrpSpPr>
          <p:cNvPr id="164" name="Shape 164"/>
          <p:cNvGrpSpPr/>
          <p:nvPr/>
        </p:nvGrpSpPr>
        <p:grpSpPr>
          <a:xfrm>
            <a:off x="3131383" y="3277876"/>
            <a:ext cx="1209895" cy="1159522"/>
            <a:chOff x="950300" y="3316950"/>
            <a:chExt cx="1545600" cy="1481250"/>
          </a:xfrm>
        </p:grpSpPr>
        <p:pic>
          <p:nvPicPr>
            <p:cNvPr id="165" name="Shape 165"/>
            <p:cNvPicPr preferRelativeResize="0"/>
            <p:nvPr/>
          </p:nvPicPr>
          <p:blipFill>
            <a:blip r:embed="rId4">
              <a:alphaModFix/>
            </a:blip>
            <a:stretch>
              <a:fillRect/>
            </a:stretch>
          </p:blipFill>
          <p:spPr>
            <a:xfrm>
              <a:off x="1113500" y="3316950"/>
              <a:ext cx="1219200" cy="1219200"/>
            </a:xfrm>
            <a:prstGeom prst="rect">
              <a:avLst/>
            </a:prstGeom>
            <a:noFill/>
            <a:ln>
              <a:noFill/>
            </a:ln>
          </p:spPr>
        </p:pic>
        <p:sp>
          <p:nvSpPr>
            <p:cNvPr id="166" name="Shape 166"/>
            <p:cNvSpPr txBox="1"/>
            <p:nvPr/>
          </p:nvSpPr>
          <p:spPr>
            <a:xfrm>
              <a:off x="950300" y="4377900"/>
              <a:ext cx="1545600" cy="420300"/>
            </a:xfrm>
            <a:prstGeom prst="rect">
              <a:avLst/>
            </a:prstGeom>
            <a:noFill/>
            <a:ln>
              <a:noFill/>
            </a:ln>
          </p:spPr>
          <p:txBody>
            <a:bodyPr lIns="91425" tIns="91425" rIns="91425" bIns="91425" anchor="t" anchorCtr="0">
              <a:noAutofit/>
            </a:bodyPr>
            <a:lstStyle/>
            <a:p>
              <a:pPr lvl="0" algn="ctr" rtl="0">
                <a:spcBef>
                  <a:spcPts val="0"/>
                </a:spcBef>
                <a:buNone/>
              </a:pPr>
              <a:r>
                <a:rPr lang="en" sz="1000"/>
                <a:t>Web application</a:t>
              </a:r>
            </a:p>
          </p:txBody>
        </p:sp>
      </p:grpSp>
      <p:cxnSp>
        <p:nvCxnSpPr>
          <p:cNvPr id="174" name="Shape 174"/>
          <p:cNvCxnSpPr/>
          <p:nvPr/>
        </p:nvCxnSpPr>
        <p:spPr>
          <a:xfrm rot="10800000">
            <a:off x="2520830" y="3129411"/>
            <a:ext cx="795300" cy="276300"/>
          </a:xfrm>
          <a:prstGeom prst="straightConnector1">
            <a:avLst/>
          </a:prstGeom>
          <a:noFill/>
          <a:ln w="19050" cap="flat" cmpd="sng">
            <a:solidFill>
              <a:schemeClr val="dk2"/>
            </a:solidFill>
            <a:prstDash val="solid"/>
            <a:round/>
            <a:headEnd type="none" w="lg" len="lg"/>
            <a:tailEnd type="none" w="lg" len="lg"/>
          </a:ln>
        </p:spPr>
      </p:cxnSp>
      <p:sp>
        <p:nvSpPr>
          <p:cNvPr id="175" name="Shape 175"/>
          <p:cNvSpPr txBox="1"/>
          <p:nvPr/>
        </p:nvSpPr>
        <p:spPr>
          <a:xfrm>
            <a:off x="615295" y="2532184"/>
            <a:ext cx="2170799" cy="503099"/>
          </a:xfrm>
          <a:prstGeom prst="rect">
            <a:avLst/>
          </a:prstGeom>
          <a:noFill/>
          <a:ln>
            <a:noFill/>
          </a:ln>
        </p:spPr>
        <p:txBody>
          <a:bodyPr lIns="91425" tIns="91425" rIns="91425" bIns="91425" anchor="t" anchorCtr="0">
            <a:noAutofit/>
          </a:bodyPr>
          <a:lstStyle/>
          <a:p>
            <a:pPr lvl="0" rtl="0">
              <a:spcBef>
                <a:spcPts val="0"/>
              </a:spcBef>
              <a:buNone/>
            </a:pPr>
            <a:r>
              <a:rPr lang="en" b="1" dirty="0" smtClean="0"/>
              <a:t>Web application</a:t>
            </a:r>
            <a:r>
              <a:rPr lang="en" dirty="0" smtClean="0"/>
              <a:t> to support doctor in medical procedures</a:t>
            </a:r>
            <a:endParaRPr lang="en" dirty="0"/>
          </a:p>
        </p:txBody>
      </p:sp>
      <p:cxnSp>
        <p:nvCxnSpPr>
          <p:cNvPr id="176" name="Shape 176"/>
          <p:cNvCxnSpPr/>
          <p:nvPr/>
        </p:nvCxnSpPr>
        <p:spPr>
          <a:xfrm flipV="1">
            <a:off x="5486400" y="3074346"/>
            <a:ext cx="679675" cy="564350"/>
          </a:xfrm>
          <a:prstGeom prst="straightConnector1">
            <a:avLst/>
          </a:prstGeom>
          <a:noFill/>
          <a:ln w="19050" cap="flat" cmpd="sng">
            <a:solidFill>
              <a:schemeClr val="dk2"/>
            </a:solidFill>
            <a:prstDash val="solid"/>
            <a:round/>
            <a:headEnd type="none" w="lg" len="lg"/>
            <a:tailEnd type="none" w="lg" len="lg"/>
          </a:ln>
        </p:spPr>
      </p:cxnSp>
      <p:sp>
        <p:nvSpPr>
          <p:cNvPr id="180" name="Shape 180"/>
          <p:cNvSpPr txBox="1"/>
          <p:nvPr/>
        </p:nvSpPr>
        <p:spPr>
          <a:xfrm>
            <a:off x="6166075" y="2491787"/>
            <a:ext cx="2801399" cy="524699"/>
          </a:xfrm>
          <a:prstGeom prst="rect">
            <a:avLst/>
          </a:prstGeom>
          <a:noFill/>
          <a:ln>
            <a:noFill/>
          </a:ln>
        </p:spPr>
        <p:txBody>
          <a:bodyPr lIns="91425" tIns="91425" rIns="91425" bIns="91425" anchor="t" anchorCtr="0">
            <a:noAutofit/>
          </a:bodyPr>
          <a:lstStyle/>
          <a:p>
            <a:pPr lvl="0" rtl="0">
              <a:spcBef>
                <a:spcPts val="0"/>
              </a:spcBef>
              <a:buNone/>
            </a:pPr>
            <a:r>
              <a:rPr lang="en" b="1" dirty="0" smtClean="0"/>
              <a:t>Application </a:t>
            </a:r>
            <a:r>
              <a:rPr lang="en" dirty="0" smtClean="0"/>
              <a:t>to support patient in treating</a:t>
            </a:r>
            <a:endParaRPr lang="en" dirty="0"/>
          </a:p>
        </p:txBody>
      </p:sp>
      <p:sp>
        <p:nvSpPr>
          <p:cNvPr id="29" name="Shape 148"/>
          <p:cNvSpPr txBox="1"/>
          <p:nvPr/>
        </p:nvSpPr>
        <p:spPr>
          <a:xfrm>
            <a:off x="1069941" y="5846324"/>
            <a:ext cx="1867199" cy="397499"/>
          </a:xfrm>
          <a:prstGeom prst="rect">
            <a:avLst/>
          </a:prstGeom>
          <a:noFill/>
          <a:ln>
            <a:noFill/>
          </a:ln>
        </p:spPr>
        <p:txBody>
          <a:bodyPr lIns="91425" tIns="91425" rIns="91425" bIns="91425" anchor="t" anchorCtr="0">
            <a:noAutofit/>
          </a:bodyPr>
          <a:lstStyle/>
          <a:p>
            <a:pPr lvl="0" rtl="0">
              <a:spcBef>
                <a:spcPts val="0"/>
              </a:spcBef>
              <a:buNone/>
            </a:pPr>
            <a:r>
              <a:rPr lang="en" b="1" dirty="0" smtClean="0"/>
              <a:t>Wristband </a:t>
            </a:r>
            <a:r>
              <a:rPr lang="en" dirty="0" smtClean="0"/>
              <a:t>to collect patient’s practice data</a:t>
            </a:r>
            <a:endParaRPr lang="en" dirty="0"/>
          </a:p>
        </p:txBody>
      </p:sp>
      <p:cxnSp>
        <p:nvCxnSpPr>
          <p:cNvPr id="30" name="Shape 149"/>
          <p:cNvCxnSpPr/>
          <p:nvPr/>
        </p:nvCxnSpPr>
        <p:spPr>
          <a:xfrm flipH="1">
            <a:off x="2786094" y="5462276"/>
            <a:ext cx="1172242" cy="384048"/>
          </a:xfrm>
          <a:prstGeom prst="straightConnector1">
            <a:avLst/>
          </a:prstGeom>
          <a:noFill/>
          <a:ln w="19050" cap="flat" cmpd="sng">
            <a:solidFill>
              <a:schemeClr val="dk2"/>
            </a:solidFill>
            <a:prstDash val="solid"/>
            <a:round/>
            <a:headEnd type="none" w="lg" len="lg"/>
            <a:tailEnd type="none" w="lg" len="lg"/>
          </a:ln>
        </p:spPr>
      </p:cxnSp>
      <p:pic>
        <p:nvPicPr>
          <p:cNvPr id="31" name="Picture 3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05126" y="4564881"/>
            <a:ext cx="897395" cy="897395"/>
          </a:xfrm>
          <a:prstGeom prst="rect">
            <a:avLst/>
          </a:prstGeom>
        </p:spPr>
      </p:pic>
      <p:sp>
        <p:nvSpPr>
          <p:cNvPr id="32" name="TextBox 31"/>
          <p:cNvSpPr txBox="1"/>
          <p:nvPr/>
        </p:nvSpPr>
        <p:spPr>
          <a:xfrm>
            <a:off x="3958336" y="5539099"/>
            <a:ext cx="990977" cy="307777"/>
          </a:xfrm>
          <a:prstGeom prst="rect">
            <a:avLst/>
          </a:prstGeom>
          <a:noFill/>
        </p:spPr>
        <p:txBody>
          <a:bodyPr wrap="none" rtlCol="0">
            <a:spAutoFit/>
          </a:bodyPr>
          <a:lstStyle/>
          <a:p>
            <a:r>
              <a:rPr lang="en-US" dirty="0" smtClean="0"/>
              <a:t>Wristband</a:t>
            </a:r>
            <a:endParaRPr lang="vi-VN" dirty="0"/>
          </a:p>
        </p:txBody>
      </p:sp>
      <p:pic>
        <p:nvPicPr>
          <p:cNvPr id="20" name="Picture 2" descr="D:\DoAn\FUNNY\trunk\sources\androidApp\HSTSAPP\app\src\main\res\drawable\hsts_logo.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title"/>
          </p:nvPr>
        </p:nvSpPr>
        <p:spPr>
          <a:prstGeom prst="rect">
            <a:avLst/>
          </a:prstGeom>
        </p:spPr>
        <p:txBody>
          <a:bodyPr lIns="91425" tIns="91425" rIns="91425" bIns="91425" anchor="b" anchorCtr="0">
            <a:noAutofit/>
          </a:bodyPr>
          <a:lstStyle/>
          <a:p>
            <a:pPr lvl="0" rtl="0">
              <a:spcBef>
                <a:spcPts val="0"/>
              </a:spcBef>
              <a:buNone/>
            </a:pPr>
            <a:r>
              <a:rPr lang="en"/>
              <a:t>2. Solution</a:t>
            </a:r>
          </a:p>
        </p:txBody>
      </p:sp>
      <p:sp>
        <p:nvSpPr>
          <p:cNvPr id="219" name="Shape 219"/>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16</a:t>
            </a:fld>
            <a:endParaRPr lang="en"/>
          </a:p>
        </p:txBody>
      </p:sp>
      <p:sp>
        <p:nvSpPr>
          <p:cNvPr id="218" name="Shape 218"/>
          <p:cNvSpPr txBox="1"/>
          <p:nvPr/>
        </p:nvSpPr>
        <p:spPr>
          <a:xfrm>
            <a:off x="1480650" y="5762525"/>
            <a:ext cx="6182699" cy="1020600"/>
          </a:xfrm>
          <a:prstGeom prst="rect">
            <a:avLst/>
          </a:prstGeom>
          <a:noFill/>
          <a:ln>
            <a:noFill/>
          </a:ln>
        </p:spPr>
        <p:txBody>
          <a:bodyPr lIns="91425" tIns="91425" rIns="91425" bIns="91425" anchor="ctr" anchorCtr="0">
            <a:noAutofit/>
          </a:bodyPr>
          <a:lstStyle/>
          <a:p>
            <a:pPr lvl="0" algn="ctr" rtl="0">
              <a:spcBef>
                <a:spcPts val="600"/>
              </a:spcBef>
              <a:spcAft>
                <a:spcPts val="600"/>
              </a:spcAft>
              <a:buNone/>
            </a:pPr>
            <a:r>
              <a:rPr lang="en" sz="1800" dirty="0" smtClean="0">
                <a:solidFill>
                  <a:schemeClr val="dk1"/>
                </a:solidFill>
              </a:rPr>
              <a:t>Make a medical procedures use </a:t>
            </a:r>
            <a:r>
              <a:rPr lang="en" sz="1800" b="1" dirty="0" smtClean="0">
                <a:solidFill>
                  <a:schemeClr val="dk1"/>
                </a:solidFill>
              </a:rPr>
              <a:t>web application</a:t>
            </a:r>
            <a:endParaRPr lang="en" sz="1800" dirty="0">
              <a:solidFill>
                <a:schemeClr val="dk1"/>
              </a:solidFill>
            </a:endParaRPr>
          </a:p>
        </p:txBody>
      </p:sp>
      <p:sp>
        <p:nvSpPr>
          <p:cNvPr id="220" name="Shape 220"/>
          <p:cNvSpPr/>
          <p:nvPr/>
        </p:nvSpPr>
        <p:spPr>
          <a:xfrm>
            <a:off x="1328750" y="179912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a:t>1</a:t>
            </a:r>
          </a:p>
        </p:txBody>
      </p:sp>
      <p:pic>
        <p:nvPicPr>
          <p:cNvPr id="221" name="Shape 221"/>
          <p:cNvPicPr preferRelativeResize="0"/>
          <p:nvPr/>
        </p:nvPicPr>
        <p:blipFill>
          <a:blip r:embed="rId3">
            <a:alphaModFix/>
          </a:blip>
          <a:stretch>
            <a:fillRect/>
          </a:stretch>
        </p:blipFill>
        <p:spPr>
          <a:xfrm>
            <a:off x="1826212" y="2304921"/>
            <a:ext cx="503875" cy="399575"/>
          </a:xfrm>
          <a:prstGeom prst="rect">
            <a:avLst/>
          </a:prstGeom>
          <a:noFill/>
          <a:ln>
            <a:noFill/>
          </a:ln>
        </p:spPr>
      </p:pic>
      <p:pic>
        <p:nvPicPr>
          <p:cNvPr id="222" name="Shape 222"/>
          <p:cNvPicPr preferRelativeResize="0"/>
          <p:nvPr/>
        </p:nvPicPr>
        <p:blipFill>
          <a:blip r:embed="rId4">
            <a:alphaModFix/>
          </a:blip>
          <a:stretch>
            <a:fillRect/>
          </a:stretch>
        </p:blipFill>
        <p:spPr>
          <a:xfrm flipH="1">
            <a:off x="3636470" y="3048352"/>
            <a:ext cx="1829614" cy="1684829"/>
          </a:xfrm>
          <a:prstGeom prst="rect">
            <a:avLst/>
          </a:prstGeom>
          <a:noFill/>
          <a:ln>
            <a:noFill/>
          </a:ln>
        </p:spPr>
      </p:pic>
      <p:sp>
        <p:nvSpPr>
          <p:cNvPr id="224" name="Shape 224"/>
          <p:cNvSpPr/>
          <p:nvPr/>
        </p:nvSpPr>
        <p:spPr>
          <a:xfrm>
            <a:off x="5118684" y="2882445"/>
            <a:ext cx="694800" cy="677399"/>
          </a:xfrm>
          <a:prstGeom prst="star7">
            <a:avLst>
              <a:gd name="adj" fmla="val 34601"/>
              <a:gd name="hf" fmla="val 102572"/>
              <a:gd name="vf" fmla="val 105210"/>
            </a:avLst>
          </a:prstGeom>
          <a:solidFill>
            <a:srgbClr val="E06666"/>
          </a:solidFill>
          <a:ln w="19050" cap="flat" cmpd="sng">
            <a:solidFill>
              <a:srgbClr val="FF0000"/>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dirty="0">
                <a:solidFill>
                  <a:srgbClr val="FFFFFF"/>
                </a:solidFill>
              </a:rPr>
              <a:t>1</a:t>
            </a:r>
          </a:p>
        </p:txBody>
      </p:sp>
      <p:sp>
        <p:nvSpPr>
          <p:cNvPr id="227" name="Shape 227"/>
          <p:cNvSpPr txBox="1"/>
          <p:nvPr/>
        </p:nvSpPr>
        <p:spPr>
          <a:xfrm>
            <a:off x="3682027" y="4986005"/>
            <a:ext cx="1738500" cy="362400"/>
          </a:xfrm>
          <a:prstGeom prst="rect">
            <a:avLst/>
          </a:prstGeom>
          <a:noFill/>
          <a:ln>
            <a:noFill/>
          </a:ln>
        </p:spPr>
        <p:txBody>
          <a:bodyPr lIns="91425" tIns="91425" rIns="91425" bIns="91425" anchor="t" anchorCtr="0">
            <a:noAutofit/>
          </a:bodyPr>
          <a:lstStyle/>
          <a:p>
            <a:pPr lvl="0" algn="ctr" rtl="0">
              <a:spcBef>
                <a:spcPts val="0"/>
              </a:spcBef>
              <a:buNone/>
            </a:pPr>
            <a:r>
              <a:rPr lang="en" sz="3000" dirty="0" smtClean="0"/>
              <a:t>Web</a:t>
            </a:r>
            <a:endParaRPr lang="en" sz="3000" dirty="0"/>
          </a:p>
        </p:txBody>
      </p:sp>
      <p:pic>
        <p:nvPicPr>
          <p:cNvPr id="10" name="Picture 2" descr="D:\DoAn\FUNNY\trunk\sources\androidApp\HSTSAPP\app\src\main\res\drawable\hsts_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4" name="Shape 234"/>
          <p:cNvSpPr txBox="1">
            <a:spLocks noGrp="1"/>
          </p:cNvSpPr>
          <p:nvPr>
            <p:ph type="title"/>
          </p:nvPr>
        </p:nvSpPr>
        <p:spPr>
          <a:prstGeom prst="rect">
            <a:avLst/>
          </a:prstGeom>
        </p:spPr>
        <p:txBody>
          <a:bodyPr lIns="91425" tIns="91425" rIns="91425" bIns="91425" anchor="b" anchorCtr="0">
            <a:noAutofit/>
          </a:bodyPr>
          <a:lstStyle/>
          <a:p>
            <a:pPr lvl="0" rtl="0">
              <a:spcBef>
                <a:spcPts val="0"/>
              </a:spcBef>
              <a:buNone/>
            </a:pPr>
            <a:r>
              <a:rPr lang="en"/>
              <a:t>2. Solution</a:t>
            </a:r>
          </a:p>
        </p:txBody>
      </p:sp>
      <p:sp>
        <p:nvSpPr>
          <p:cNvPr id="236" name="Shape 236"/>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17</a:t>
            </a:fld>
            <a:endParaRPr lang="en"/>
          </a:p>
        </p:txBody>
      </p:sp>
      <p:sp>
        <p:nvSpPr>
          <p:cNvPr id="235" name="Shape 235"/>
          <p:cNvSpPr txBox="1"/>
          <p:nvPr/>
        </p:nvSpPr>
        <p:spPr>
          <a:xfrm>
            <a:off x="1480650" y="5762525"/>
            <a:ext cx="6182699" cy="1020600"/>
          </a:xfrm>
          <a:prstGeom prst="rect">
            <a:avLst/>
          </a:prstGeom>
          <a:noFill/>
          <a:ln>
            <a:noFill/>
          </a:ln>
        </p:spPr>
        <p:txBody>
          <a:bodyPr lIns="91425" tIns="91425" rIns="91425" bIns="91425" anchor="ctr" anchorCtr="0">
            <a:noAutofit/>
          </a:bodyPr>
          <a:lstStyle/>
          <a:p>
            <a:pPr lvl="0" algn="ctr" rtl="0">
              <a:spcBef>
                <a:spcPts val="600"/>
              </a:spcBef>
              <a:spcAft>
                <a:spcPts val="600"/>
              </a:spcAft>
              <a:buNone/>
            </a:pPr>
            <a:r>
              <a:rPr lang="en" sz="1800" dirty="0" smtClean="0">
                <a:solidFill>
                  <a:schemeClr val="dk1"/>
                </a:solidFill>
              </a:rPr>
              <a:t>Use </a:t>
            </a:r>
            <a:r>
              <a:rPr lang="en" sz="1800" b="1" dirty="0" smtClean="0">
                <a:solidFill>
                  <a:schemeClr val="dk1"/>
                </a:solidFill>
              </a:rPr>
              <a:t>Android application</a:t>
            </a:r>
            <a:r>
              <a:rPr lang="en" sz="1800" dirty="0" smtClean="0">
                <a:solidFill>
                  <a:schemeClr val="dk1"/>
                </a:solidFill>
              </a:rPr>
              <a:t> to support patient in treating</a:t>
            </a:r>
            <a:endParaRPr lang="en" sz="1800" dirty="0">
              <a:solidFill>
                <a:schemeClr val="dk1"/>
              </a:solidFill>
            </a:endParaRPr>
          </a:p>
        </p:txBody>
      </p:sp>
      <p:sp>
        <p:nvSpPr>
          <p:cNvPr id="237" name="Shape 237"/>
          <p:cNvSpPr/>
          <p:nvPr/>
        </p:nvSpPr>
        <p:spPr>
          <a:xfrm>
            <a:off x="1328750" y="179912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a:t>1</a:t>
            </a:r>
          </a:p>
        </p:txBody>
      </p:sp>
      <p:sp>
        <p:nvSpPr>
          <p:cNvPr id="238" name="Shape 238"/>
          <p:cNvSpPr/>
          <p:nvPr/>
        </p:nvSpPr>
        <p:spPr>
          <a:xfrm>
            <a:off x="3163837" y="179912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a:t>2</a:t>
            </a:r>
          </a:p>
        </p:txBody>
      </p:sp>
      <p:pic>
        <p:nvPicPr>
          <p:cNvPr id="239" name="Shape 239"/>
          <p:cNvPicPr preferRelativeResize="0"/>
          <p:nvPr/>
        </p:nvPicPr>
        <p:blipFill>
          <a:blip r:embed="rId3">
            <a:alphaModFix/>
          </a:blip>
          <a:stretch>
            <a:fillRect/>
          </a:stretch>
        </p:blipFill>
        <p:spPr>
          <a:xfrm>
            <a:off x="1826212" y="2304921"/>
            <a:ext cx="503875" cy="399575"/>
          </a:xfrm>
          <a:prstGeom prst="rect">
            <a:avLst/>
          </a:prstGeom>
          <a:noFill/>
          <a:ln>
            <a:noFill/>
          </a:ln>
        </p:spPr>
      </p:pic>
      <p:pic>
        <p:nvPicPr>
          <p:cNvPr id="240" name="Shape 240"/>
          <p:cNvPicPr preferRelativeResize="0"/>
          <p:nvPr/>
        </p:nvPicPr>
        <p:blipFill>
          <a:blip r:embed="rId3">
            <a:alphaModFix/>
          </a:blip>
          <a:stretch>
            <a:fillRect/>
          </a:stretch>
        </p:blipFill>
        <p:spPr>
          <a:xfrm>
            <a:off x="3661300" y="2304921"/>
            <a:ext cx="503875" cy="399575"/>
          </a:xfrm>
          <a:prstGeom prst="rect">
            <a:avLst/>
          </a:prstGeom>
          <a:noFill/>
          <a:ln>
            <a:noFill/>
          </a:ln>
        </p:spPr>
      </p:pic>
      <p:pic>
        <p:nvPicPr>
          <p:cNvPr id="24" name="Shape 162"/>
          <p:cNvPicPr preferRelativeResize="0"/>
          <p:nvPr/>
        </p:nvPicPr>
        <p:blipFill>
          <a:blip r:embed="rId4">
            <a:alphaModFix/>
          </a:blip>
          <a:stretch>
            <a:fillRect/>
          </a:stretch>
        </p:blipFill>
        <p:spPr>
          <a:xfrm>
            <a:off x="3189079" y="3124200"/>
            <a:ext cx="2765839" cy="2402189"/>
          </a:xfrm>
          <a:prstGeom prst="rect">
            <a:avLst/>
          </a:prstGeom>
          <a:noFill/>
          <a:ln>
            <a:noFill/>
          </a:ln>
        </p:spPr>
      </p:pic>
      <p:pic>
        <p:nvPicPr>
          <p:cNvPr id="10" name="Picture 2" descr="D:\DoAn\FUNNY\trunk\sources\androidApp\HSTSAPP\app\src\main\res\drawable\hsts_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Shape 257"/>
          <p:cNvSpPr txBox="1">
            <a:spLocks noGrp="1"/>
          </p:cNvSpPr>
          <p:nvPr>
            <p:ph type="title"/>
          </p:nvPr>
        </p:nvSpPr>
        <p:spPr>
          <a:prstGeom prst="rect">
            <a:avLst/>
          </a:prstGeom>
        </p:spPr>
        <p:txBody>
          <a:bodyPr lIns="91425" tIns="91425" rIns="91425" bIns="91425" anchor="b" anchorCtr="0">
            <a:noAutofit/>
          </a:bodyPr>
          <a:lstStyle/>
          <a:p>
            <a:pPr lvl="0" rtl="0">
              <a:spcBef>
                <a:spcPts val="0"/>
              </a:spcBef>
              <a:buNone/>
            </a:pPr>
            <a:r>
              <a:rPr lang="en"/>
              <a:t>2. Solution</a:t>
            </a:r>
          </a:p>
        </p:txBody>
      </p:sp>
      <p:sp>
        <p:nvSpPr>
          <p:cNvPr id="259" name="Shape 259"/>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18</a:t>
            </a:fld>
            <a:endParaRPr lang="en"/>
          </a:p>
        </p:txBody>
      </p:sp>
      <p:sp>
        <p:nvSpPr>
          <p:cNvPr id="258" name="Shape 258"/>
          <p:cNvSpPr txBox="1"/>
          <p:nvPr/>
        </p:nvSpPr>
        <p:spPr>
          <a:xfrm>
            <a:off x="1480650" y="5762525"/>
            <a:ext cx="6182699" cy="1020600"/>
          </a:xfrm>
          <a:prstGeom prst="rect">
            <a:avLst/>
          </a:prstGeom>
          <a:noFill/>
          <a:ln>
            <a:noFill/>
          </a:ln>
        </p:spPr>
        <p:txBody>
          <a:bodyPr lIns="91425" tIns="91425" rIns="91425" bIns="91425" anchor="ctr" anchorCtr="0">
            <a:noAutofit/>
          </a:bodyPr>
          <a:lstStyle/>
          <a:p>
            <a:pPr lvl="0" algn="ctr">
              <a:spcBef>
                <a:spcPts val="600"/>
              </a:spcBef>
              <a:spcAft>
                <a:spcPts val="600"/>
              </a:spcAft>
            </a:pPr>
            <a:r>
              <a:rPr lang="en" sz="1800" dirty="0">
                <a:solidFill>
                  <a:schemeClr val="dk1"/>
                </a:solidFill>
              </a:rPr>
              <a:t>Use </a:t>
            </a:r>
            <a:r>
              <a:rPr lang="en" sz="1800" b="1" dirty="0">
                <a:solidFill>
                  <a:schemeClr val="dk1"/>
                </a:solidFill>
              </a:rPr>
              <a:t>Wristband</a:t>
            </a:r>
            <a:r>
              <a:rPr lang="en" sz="1800" dirty="0">
                <a:solidFill>
                  <a:schemeClr val="dk1"/>
                </a:solidFill>
              </a:rPr>
              <a:t> to collect patient’s practice data</a:t>
            </a:r>
          </a:p>
        </p:txBody>
      </p:sp>
      <p:sp>
        <p:nvSpPr>
          <p:cNvPr id="260" name="Shape 260"/>
          <p:cNvSpPr/>
          <p:nvPr/>
        </p:nvSpPr>
        <p:spPr>
          <a:xfrm>
            <a:off x="1328750" y="179912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a:t>1</a:t>
            </a:r>
          </a:p>
        </p:txBody>
      </p:sp>
      <p:sp>
        <p:nvSpPr>
          <p:cNvPr id="261" name="Shape 261"/>
          <p:cNvSpPr/>
          <p:nvPr/>
        </p:nvSpPr>
        <p:spPr>
          <a:xfrm>
            <a:off x="3163837" y="179912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a:t>2</a:t>
            </a:r>
          </a:p>
        </p:txBody>
      </p:sp>
      <p:sp>
        <p:nvSpPr>
          <p:cNvPr id="262" name="Shape 262"/>
          <p:cNvSpPr/>
          <p:nvPr/>
        </p:nvSpPr>
        <p:spPr>
          <a:xfrm>
            <a:off x="4998937" y="179912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a:t>3</a:t>
            </a:r>
          </a:p>
        </p:txBody>
      </p:sp>
      <p:pic>
        <p:nvPicPr>
          <p:cNvPr id="263" name="Shape 263"/>
          <p:cNvPicPr preferRelativeResize="0"/>
          <p:nvPr/>
        </p:nvPicPr>
        <p:blipFill>
          <a:blip r:embed="rId3">
            <a:alphaModFix/>
          </a:blip>
          <a:stretch>
            <a:fillRect/>
          </a:stretch>
        </p:blipFill>
        <p:spPr>
          <a:xfrm>
            <a:off x="1826212" y="2304921"/>
            <a:ext cx="503875" cy="399575"/>
          </a:xfrm>
          <a:prstGeom prst="rect">
            <a:avLst/>
          </a:prstGeom>
          <a:noFill/>
          <a:ln>
            <a:noFill/>
          </a:ln>
        </p:spPr>
      </p:pic>
      <p:pic>
        <p:nvPicPr>
          <p:cNvPr id="264" name="Shape 264"/>
          <p:cNvPicPr preferRelativeResize="0"/>
          <p:nvPr/>
        </p:nvPicPr>
        <p:blipFill>
          <a:blip r:embed="rId3">
            <a:alphaModFix/>
          </a:blip>
          <a:stretch>
            <a:fillRect/>
          </a:stretch>
        </p:blipFill>
        <p:spPr>
          <a:xfrm>
            <a:off x="3661300" y="2304921"/>
            <a:ext cx="503875" cy="399575"/>
          </a:xfrm>
          <a:prstGeom prst="rect">
            <a:avLst/>
          </a:prstGeom>
          <a:noFill/>
          <a:ln>
            <a:noFill/>
          </a:ln>
        </p:spPr>
      </p:pic>
      <p:pic>
        <p:nvPicPr>
          <p:cNvPr id="265" name="Shape 265"/>
          <p:cNvPicPr preferRelativeResize="0"/>
          <p:nvPr/>
        </p:nvPicPr>
        <p:blipFill>
          <a:blip r:embed="rId3">
            <a:alphaModFix/>
          </a:blip>
          <a:stretch>
            <a:fillRect/>
          </a:stretch>
        </p:blipFill>
        <p:spPr>
          <a:xfrm>
            <a:off x="5496400" y="2304933"/>
            <a:ext cx="503875" cy="399575"/>
          </a:xfrm>
          <a:prstGeom prst="rect">
            <a:avLst/>
          </a:prstGeom>
          <a:noFill/>
          <a:ln>
            <a:noFill/>
          </a:ln>
        </p:spPr>
      </p:pic>
      <p:pic>
        <p:nvPicPr>
          <p:cNvPr id="21" name="Picture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48137" y="3024673"/>
            <a:ext cx="2209800" cy="2209800"/>
          </a:xfrm>
          <a:prstGeom prst="rect">
            <a:avLst/>
          </a:prstGeom>
        </p:spPr>
      </p:pic>
      <p:pic>
        <p:nvPicPr>
          <p:cNvPr id="12" name="Picture 2" descr="D:\DoAn\FUNNY\trunk\sources\androidApp\HSTSAPP\app\src\main\res\drawable\hsts_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28"/>
        <p:cNvGrpSpPr/>
        <p:nvPr/>
      </p:nvGrpSpPr>
      <p:grpSpPr>
        <a:xfrm>
          <a:off x="0" y="0"/>
          <a:ext cx="0" cy="0"/>
          <a:chOff x="0" y="0"/>
          <a:chExt cx="0" cy="0"/>
        </a:xfrm>
      </p:grpSpPr>
      <p:sp>
        <p:nvSpPr>
          <p:cNvPr id="1829" name="Shape 1829"/>
          <p:cNvSpPr txBox="1">
            <a:spLocks noGrp="1"/>
          </p:cNvSpPr>
          <p:nvPr>
            <p:ph type="title"/>
          </p:nvPr>
        </p:nvSpPr>
        <p:spPr>
          <a:prstGeom prst="rect">
            <a:avLst/>
          </a:prstGeom>
        </p:spPr>
        <p:txBody>
          <a:bodyPr lIns="91425" tIns="91425" rIns="91425" bIns="91425" anchor="b" anchorCtr="0">
            <a:noAutofit/>
          </a:bodyPr>
          <a:lstStyle/>
          <a:p>
            <a:pPr lvl="0"/>
            <a:r>
              <a:rPr lang="en" dirty="0">
                <a:solidFill>
                  <a:srgbClr val="FFFFFF"/>
                </a:solidFill>
              </a:rPr>
              <a:t>Re-Examination</a:t>
            </a:r>
          </a:p>
        </p:txBody>
      </p:sp>
      <p:sp>
        <p:nvSpPr>
          <p:cNvPr id="1831" name="Shape 1831"/>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19</a:t>
            </a:fld>
            <a:endParaRPr lang="en"/>
          </a:p>
        </p:txBody>
      </p:sp>
    </p:spTree>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2" name="Shape 52"/>
          <p:cNvSpPr txBox="1">
            <a:spLocks noGrp="1"/>
          </p:cNvSpPr>
          <p:nvPr>
            <p:ph type="title"/>
          </p:nvPr>
        </p:nvSpPr>
        <p:spPr>
          <a:prstGeom prst="rect">
            <a:avLst/>
          </a:prstGeom>
        </p:spPr>
        <p:txBody>
          <a:bodyPr lIns="91425" tIns="91425" rIns="91425" bIns="91425" anchor="b" anchorCtr="0">
            <a:noAutofit/>
          </a:bodyPr>
          <a:lstStyle/>
          <a:p>
            <a:pPr>
              <a:spcBef>
                <a:spcPts val="0"/>
              </a:spcBef>
              <a:buNone/>
            </a:pPr>
            <a:r>
              <a:rPr lang="en"/>
              <a:t>Overview</a:t>
            </a:r>
          </a:p>
        </p:txBody>
      </p:sp>
      <p:sp>
        <p:nvSpPr>
          <p:cNvPr id="51" name="Shape 51"/>
          <p:cNvSpPr txBox="1">
            <a:spLocks noGrp="1"/>
          </p:cNvSpPr>
          <p:nvPr>
            <p:ph type="body" idx="1"/>
          </p:nvPr>
        </p:nvSpPr>
        <p:spPr>
          <a:xfrm>
            <a:off x="945425" y="1659000"/>
            <a:ext cx="7741499" cy="4840199"/>
          </a:xfrm>
          <a:prstGeom prst="rect">
            <a:avLst/>
          </a:prstGeom>
        </p:spPr>
        <p:txBody>
          <a:bodyPr lIns="91425" tIns="91425" rIns="91425" bIns="91425" anchor="t" anchorCtr="0">
            <a:noAutofit/>
          </a:bodyPr>
          <a:lstStyle/>
          <a:p>
            <a:pPr marL="457200" lvl="0" indent="-228600" rtl="0">
              <a:lnSpc>
                <a:spcPct val="100000"/>
              </a:lnSpc>
              <a:spcBef>
                <a:spcPts val="0"/>
              </a:spcBef>
              <a:buAutoNum type="arabicPeriod"/>
            </a:pPr>
            <a:r>
              <a:rPr lang="en" dirty="0"/>
              <a:t>Problems</a:t>
            </a:r>
          </a:p>
          <a:p>
            <a:pPr marL="457200" lvl="0" indent="-228600" rtl="0">
              <a:lnSpc>
                <a:spcPct val="100000"/>
              </a:lnSpc>
              <a:spcBef>
                <a:spcPts val="0"/>
              </a:spcBef>
              <a:buAutoNum type="arabicPeriod"/>
            </a:pPr>
            <a:r>
              <a:rPr lang="en" dirty="0"/>
              <a:t>Solution</a:t>
            </a:r>
          </a:p>
          <a:p>
            <a:pPr marL="457200" lvl="0" indent="-228600" rtl="0">
              <a:lnSpc>
                <a:spcPct val="100000"/>
              </a:lnSpc>
              <a:spcBef>
                <a:spcPts val="0"/>
              </a:spcBef>
              <a:buAutoNum type="arabicPeriod"/>
            </a:pPr>
            <a:r>
              <a:rPr lang="en" dirty="0"/>
              <a:t>Feature explanation and demo</a:t>
            </a:r>
          </a:p>
          <a:p>
            <a:pPr marL="914400" lvl="1" indent="-228600" rtl="0">
              <a:lnSpc>
                <a:spcPct val="100000"/>
              </a:lnSpc>
              <a:spcBef>
                <a:spcPts val="0"/>
              </a:spcBef>
              <a:buAutoNum type="alphaLcPeriod"/>
            </a:pPr>
            <a:r>
              <a:rPr lang="en" dirty="0" smtClean="0"/>
              <a:t>Register Examination</a:t>
            </a:r>
            <a:endParaRPr lang="en" dirty="0"/>
          </a:p>
          <a:p>
            <a:pPr marL="914400" lvl="1" indent="-228600" rtl="0">
              <a:lnSpc>
                <a:spcPct val="100000"/>
              </a:lnSpc>
              <a:spcBef>
                <a:spcPts val="0"/>
              </a:spcBef>
              <a:buAutoNum type="alphaLcPeriod"/>
            </a:pPr>
            <a:r>
              <a:rPr lang="en" dirty="0" smtClean="0"/>
              <a:t>Make Food Ingredient</a:t>
            </a:r>
            <a:endParaRPr lang="en" dirty="0"/>
          </a:p>
          <a:p>
            <a:pPr marL="914400" lvl="1" indent="-228600" rtl="0">
              <a:lnSpc>
                <a:spcPct val="100000"/>
              </a:lnSpc>
              <a:spcBef>
                <a:spcPts val="0"/>
              </a:spcBef>
              <a:buAutoNum type="alphaLcPeriod"/>
            </a:pPr>
            <a:r>
              <a:rPr lang="en" dirty="0" smtClean="0"/>
              <a:t>Make Prescription</a:t>
            </a:r>
            <a:endParaRPr lang="en" dirty="0"/>
          </a:p>
          <a:p>
            <a:pPr marL="914400" lvl="1" indent="-228600" rtl="0">
              <a:lnSpc>
                <a:spcPct val="100000"/>
              </a:lnSpc>
              <a:spcBef>
                <a:spcPts val="0"/>
              </a:spcBef>
              <a:buAutoNum type="alphaLcPeriod"/>
            </a:pPr>
            <a:r>
              <a:rPr lang="en" dirty="0"/>
              <a:t>Scheduler &amp; notification</a:t>
            </a:r>
          </a:p>
          <a:p>
            <a:pPr marL="914400" lvl="1" indent="-228600" rtl="0">
              <a:lnSpc>
                <a:spcPct val="100000"/>
              </a:lnSpc>
              <a:spcBef>
                <a:spcPts val="0"/>
              </a:spcBef>
              <a:buAutoNum type="alphaLcPeriod"/>
            </a:pPr>
            <a:r>
              <a:rPr lang="en" dirty="0" smtClean="0"/>
              <a:t>Re-Examination</a:t>
            </a:r>
            <a:endParaRPr lang="en" dirty="0"/>
          </a:p>
          <a:p>
            <a:pPr marL="457200" lvl="0" indent="-228600">
              <a:lnSpc>
                <a:spcPct val="100000"/>
              </a:lnSpc>
              <a:spcBef>
                <a:spcPts val="0"/>
              </a:spcBef>
              <a:buAutoNum type="arabicPeriod"/>
            </a:pPr>
            <a:r>
              <a:rPr lang="en" dirty="0"/>
              <a:t>Future plan</a:t>
            </a:r>
          </a:p>
        </p:txBody>
      </p:sp>
      <p:sp>
        <p:nvSpPr>
          <p:cNvPr id="53" name="Shape 53"/>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2</a:t>
            </a:fld>
            <a:endParaRPr lang="en"/>
          </a:p>
        </p:txBody>
      </p:sp>
      <p:pic>
        <p:nvPicPr>
          <p:cNvPr id="5"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66"/>
        <p:cNvGrpSpPr/>
        <p:nvPr/>
      </p:nvGrpSpPr>
      <p:grpSpPr>
        <a:xfrm>
          <a:off x="0" y="0"/>
          <a:ext cx="0" cy="0"/>
          <a:chOff x="0" y="0"/>
          <a:chExt cx="0" cy="0"/>
        </a:xfrm>
      </p:grpSpPr>
      <p:sp>
        <p:nvSpPr>
          <p:cNvPr id="1967" name="Shape 1967"/>
          <p:cNvSpPr txBox="1">
            <a:spLocks noGrp="1"/>
          </p:cNvSpPr>
          <p:nvPr>
            <p:ph type="title"/>
          </p:nvPr>
        </p:nvSpPr>
        <p:spPr>
          <a:prstGeom prst="rect">
            <a:avLst/>
          </a:prstGeom>
        </p:spPr>
        <p:txBody>
          <a:bodyPr lIns="91425" tIns="91425" rIns="91425" bIns="91425" anchor="b" anchorCtr="0">
            <a:noAutofit/>
          </a:bodyPr>
          <a:lstStyle/>
          <a:p>
            <a:pPr lvl="0">
              <a:spcBef>
                <a:spcPts val="0"/>
              </a:spcBef>
              <a:buClr>
                <a:schemeClr val="dk1"/>
              </a:buClr>
              <a:buSzPct val="30555"/>
              <a:buFont typeface="Arial"/>
              <a:buNone/>
            </a:pPr>
            <a:r>
              <a:rPr lang="en"/>
              <a:t>Other features</a:t>
            </a:r>
          </a:p>
        </p:txBody>
      </p:sp>
      <p:sp>
        <p:nvSpPr>
          <p:cNvPr id="1968" name="Shape 1968"/>
          <p:cNvSpPr txBox="1">
            <a:spLocks noGrp="1"/>
          </p:cNvSpPr>
          <p:nvPr>
            <p:ph type="body" idx="1"/>
          </p:nvPr>
        </p:nvSpPr>
        <p:spPr>
          <a:prstGeom prst="rect">
            <a:avLst/>
          </a:prstGeom>
        </p:spPr>
        <p:txBody>
          <a:bodyPr lIns="91425" tIns="91425" rIns="91425" bIns="91425" anchor="t" anchorCtr="0">
            <a:noAutofit/>
          </a:bodyPr>
          <a:lstStyle/>
          <a:p>
            <a:pPr marL="0" lvl="0" indent="0">
              <a:buSzPct val="55000"/>
              <a:buNone/>
            </a:pPr>
            <a:r>
              <a:rPr lang="en" sz="2000" b="1" dirty="0" smtClean="0">
                <a:solidFill>
                  <a:srgbClr val="00D900"/>
                </a:solidFill>
              </a:rPr>
              <a:t>✓</a:t>
            </a:r>
            <a:r>
              <a:rPr lang="en" sz="1800" dirty="0">
                <a:solidFill>
                  <a:srgbClr val="666666"/>
                </a:solidFill>
              </a:rPr>
              <a:t> </a:t>
            </a:r>
            <a:r>
              <a:rPr lang="en" sz="1800" dirty="0" smtClean="0">
                <a:solidFill>
                  <a:srgbClr val="666666"/>
                </a:solidFill>
              </a:rPr>
              <a:t>Manage nutrition of food</a:t>
            </a:r>
          </a:p>
          <a:p>
            <a:pPr lvl="0" rtl="0">
              <a:spcBef>
                <a:spcPts val="0"/>
              </a:spcBef>
              <a:buClr>
                <a:schemeClr val="dk1"/>
              </a:buClr>
              <a:buSzPct val="55000"/>
              <a:buFont typeface="Arial"/>
              <a:buNone/>
            </a:pPr>
            <a:r>
              <a:rPr lang="en" sz="2000" b="1" dirty="0" smtClean="0">
                <a:solidFill>
                  <a:srgbClr val="00D900"/>
                </a:solidFill>
              </a:rPr>
              <a:t>✓</a:t>
            </a:r>
            <a:r>
              <a:rPr lang="en" sz="1800" dirty="0" smtClean="0"/>
              <a:t> </a:t>
            </a:r>
            <a:r>
              <a:rPr lang="en" sz="1800" dirty="0" smtClean="0">
                <a:solidFill>
                  <a:srgbClr val="666666"/>
                </a:solidFill>
              </a:rPr>
              <a:t>Print prescription</a:t>
            </a:r>
          </a:p>
          <a:p>
            <a:pPr lvl="0" rtl="0">
              <a:spcBef>
                <a:spcPts val="0"/>
              </a:spcBef>
              <a:buClr>
                <a:schemeClr val="dk1"/>
              </a:buClr>
              <a:buSzPct val="55000"/>
              <a:buFont typeface="Arial"/>
              <a:buNone/>
            </a:pPr>
            <a:r>
              <a:rPr lang="en" sz="2000" b="1" dirty="0" smtClean="0">
                <a:solidFill>
                  <a:srgbClr val="00D900"/>
                </a:solidFill>
              </a:rPr>
              <a:t>✓</a:t>
            </a:r>
            <a:r>
              <a:rPr lang="en" sz="1800" dirty="0" smtClean="0"/>
              <a:t> </a:t>
            </a:r>
            <a:r>
              <a:rPr lang="en" sz="1800" dirty="0" smtClean="0">
                <a:solidFill>
                  <a:srgbClr val="666666"/>
                </a:solidFill>
              </a:rPr>
              <a:t>Manage wristband</a:t>
            </a:r>
            <a:endParaRPr lang="en" sz="1800" dirty="0">
              <a:solidFill>
                <a:srgbClr val="666666"/>
              </a:solidFill>
            </a:endParaRPr>
          </a:p>
          <a:p>
            <a:pPr marL="0" lvl="0" indent="0">
              <a:buSzPct val="55000"/>
              <a:buNone/>
            </a:pPr>
            <a:r>
              <a:rPr lang="en" sz="2000" b="1" dirty="0">
                <a:solidFill>
                  <a:srgbClr val="00D900"/>
                </a:solidFill>
              </a:rPr>
              <a:t>✓</a:t>
            </a:r>
            <a:r>
              <a:rPr lang="en" sz="1800" dirty="0"/>
              <a:t> </a:t>
            </a:r>
            <a:r>
              <a:rPr lang="en" sz="1800" dirty="0" smtClean="0">
                <a:solidFill>
                  <a:srgbClr val="666666"/>
                </a:solidFill>
              </a:rPr>
              <a:t>Manage account</a:t>
            </a:r>
            <a:endParaRPr lang="en" sz="1800" dirty="0">
              <a:solidFill>
                <a:srgbClr val="666666"/>
              </a:solidFill>
            </a:endParaRPr>
          </a:p>
          <a:p>
            <a:pPr marL="0" lvl="0" indent="0">
              <a:buSzPct val="55000"/>
              <a:buNone/>
            </a:pPr>
            <a:r>
              <a:rPr lang="en" sz="2000" b="1" dirty="0">
                <a:solidFill>
                  <a:srgbClr val="00D900"/>
                </a:solidFill>
              </a:rPr>
              <a:t>✓</a:t>
            </a:r>
            <a:r>
              <a:rPr lang="en" sz="1800" dirty="0"/>
              <a:t> </a:t>
            </a:r>
            <a:r>
              <a:rPr lang="en" sz="1800" dirty="0" smtClean="0">
                <a:solidFill>
                  <a:srgbClr val="666666"/>
                </a:solidFill>
              </a:rPr>
              <a:t>Manage formula use to analytic patient’s data.</a:t>
            </a:r>
            <a:endParaRPr lang="en" sz="1800" dirty="0">
              <a:solidFill>
                <a:srgbClr val="666666"/>
              </a:solidFill>
            </a:endParaRPr>
          </a:p>
        </p:txBody>
      </p:sp>
      <p:sp>
        <p:nvSpPr>
          <p:cNvPr id="1969" name="Shape 1969"/>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20</a:t>
            </a:fld>
            <a:endParaRPr lang="en"/>
          </a:p>
        </p:txBody>
      </p:sp>
    </p:spTree>
  </p:cSld>
  <p:clrMapOvr>
    <a:masterClrMapping/>
  </p:clrMapOvr>
  <p:transition spd="slow">
    <p:cu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Shape 1974"/>
          <p:cNvSpPr txBox="1"/>
          <p:nvPr/>
        </p:nvSpPr>
        <p:spPr>
          <a:xfrm>
            <a:off x="716700" y="2070900"/>
            <a:ext cx="7710599" cy="2716199"/>
          </a:xfrm>
          <a:prstGeom prst="rect">
            <a:avLst/>
          </a:prstGeom>
          <a:noFill/>
          <a:ln>
            <a:noFill/>
          </a:ln>
        </p:spPr>
        <p:txBody>
          <a:bodyPr lIns="91425" tIns="91425" rIns="91425" bIns="91425" anchor="ctr" anchorCtr="0">
            <a:noAutofit/>
          </a:bodyPr>
          <a:lstStyle/>
          <a:p>
            <a:pPr lvl="0" algn="ctr" rtl="0">
              <a:spcBef>
                <a:spcPts val="0"/>
              </a:spcBef>
              <a:buNone/>
            </a:pPr>
            <a:r>
              <a:rPr lang="en" sz="4800" b="1">
                <a:solidFill>
                  <a:srgbClr val="FFFFFF"/>
                </a:solidFill>
              </a:rPr>
              <a:t>Advantages / Disadvantages</a:t>
            </a:r>
          </a:p>
        </p:txBody>
      </p:sp>
      <p:sp>
        <p:nvSpPr>
          <p:cNvPr id="1975" name="Shape 1975"/>
          <p:cNvSpPr txBox="1">
            <a:spLocks noGrp="1"/>
          </p:cNvSpPr>
          <p:nvPr>
            <p:ph type="sldNum" sz="quarter" idx="12"/>
          </p:nvPr>
        </p:nvSpPr>
        <p:spPr>
          <a:prstGeom prst="rect">
            <a:avLst/>
          </a:prstGeom>
        </p:spPr>
        <p:txBody>
          <a:bodyPr lIns="91425" tIns="91425" rIns="91425" bIns="91425" anchor="ctr" anchorCtr="0">
            <a:noAutofit/>
          </a:bodyPr>
          <a:lstStyle/>
          <a:p>
            <a:pPr lvl="0" rtl="0">
              <a:spcBef>
                <a:spcPts val="0"/>
              </a:spcBef>
              <a:buNone/>
            </a:pPr>
            <a:fld id="{00000000-1234-1234-1234-123412341234}" type="slidenum">
              <a:rPr lang="en"/>
              <a:t>21</a:t>
            </a:fld>
            <a:endParaRPr lang="en"/>
          </a:p>
        </p:txBody>
      </p:sp>
    </p:spTree>
  </p:cSld>
  <p:clrMapOvr>
    <a:masterClrMapping/>
  </p:clrMapOvr>
  <p:transition spd="slow">
    <p:cu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79"/>
        <p:cNvGrpSpPr/>
        <p:nvPr/>
      </p:nvGrpSpPr>
      <p:grpSpPr>
        <a:xfrm>
          <a:off x="0" y="0"/>
          <a:ext cx="0" cy="0"/>
          <a:chOff x="0" y="0"/>
          <a:chExt cx="0" cy="0"/>
        </a:xfrm>
      </p:grpSpPr>
      <p:sp>
        <p:nvSpPr>
          <p:cNvPr id="1980" name="Shape 1980"/>
          <p:cNvSpPr txBox="1">
            <a:spLocks noGrp="1"/>
          </p:cNvSpPr>
          <p:nvPr>
            <p:ph type="title"/>
          </p:nvPr>
        </p:nvSpPr>
        <p:spPr>
          <a:prstGeom prst="rect">
            <a:avLst/>
          </a:prstGeom>
        </p:spPr>
        <p:txBody>
          <a:bodyPr lIns="91425" tIns="91425" rIns="91425" bIns="91425" anchor="b" anchorCtr="0">
            <a:noAutofit/>
          </a:bodyPr>
          <a:lstStyle/>
          <a:p>
            <a:pPr lvl="0">
              <a:spcBef>
                <a:spcPts val="0"/>
              </a:spcBef>
              <a:buClr>
                <a:schemeClr val="dk1"/>
              </a:buClr>
              <a:buSzPct val="30555"/>
              <a:buFont typeface="Arial"/>
              <a:buNone/>
            </a:pPr>
            <a:r>
              <a:rPr lang="en"/>
              <a:t>Advantages</a:t>
            </a:r>
          </a:p>
        </p:txBody>
      </p:sp>
      <p:sp>
        <p:nvSpPr>
          <p:cNvPr id="1981" name="Shape 1981"/>
          <p:cNvSpPr txBox="1">
            <a:spLocks noGrp="1"/>
          </p:cNvSpPr>
          <p:nvPr>
            <p:ph type="body" idx="1"/>
          </p:nvPr>
        </p:nvSpPr>
        <p:spPr>
          <a:xfrm>
            <a:off x="457200" y="1798300"/>
            <a:ext cx="8229600" cy="1813499"/>
          </a:xfrm>
          <a:prstGeom prst="rect">
            <a:avLst/>
          </a:prstGeom>
        </p:spPr>
        <p:txBody>
          <a:bodyPr lIns="91425" tIns="91425" rIns="91425" bIns="91425" anchor="t" anchorCtr="0">
            <a:noAutofit/>
          </a:bodyPr>
          <a:lstStyle/>
          <a:p>
            <a:pPr rtl="0">
              <a:spcBef>
                <a:spcPts val="0"/>
              </a:spcBef>
              <a:buNone/>
            </a:pPr>
            <a:r>
              <a:rPr lang="en" b="1" dirty="0">
                <a:solidFill>
                  <a:srgbClr val="00D900"/>
                </a:solidFill>
              </a:rPr>
              <a:t>✓ </a:t>
            </a:r>
            <a:r>
              <a:rPr lang="en" dirty="0"/>
              <a:t>Make use of technology to reduce human effort on </a:t>
            </a:r>
            <a:r>
              <a:rPr lang="en" dirty="0" smtClean="0"/>
              <a:t>medical procedures. Use Wristband to collect patient’s practice data.</a:t>
            </a:r>
            <a:endParaRPr lang="en" dirty="0"/>
          </a:p>
          <a:p>
            <a:pPr lvl="0">
              <a:spcBef>
                <a:spcPts val="0"/>
              </a:spcBef>
              <a:buNone/>
            </a:pPr>
            <a:endParaRPr dirty="0"/>
          </a:p>
        </p:txBody>
      </p:sp>
      <p:sp>
        <p:nvSpPr>
          <p:cNvPr id="1982" name="Shape 1982"/>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22</a:t>
            </a:fld>
            <a:endParaRPr lang="en"/>
          </a:p>
        </p:txBody>
      </p:sp>
      <p:pic>
        <p:nvPicPr>
          <p:cNvPr id="5"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86"/>
        <p:cNvGrpSpPr/>
        <p:nvPr/>
      </p:nvGrpSpPr>
      <p:grpSpPr>
        <a:xfrm>
          <a:off x="0" y="0"/>
          <a:ext cx="0" cy="0"/>
          <a:chOff x="0" y="0"/>
          <a:chExt cx="0" cy="0"/>
        </a:xfrm>
      </p:grpSpPr>
      <p:sp>
        <p:nvSpPr>
          <p:cNvPr id="1987" name="Shape 1987"/>
          <p:cNvSpPr txBox="1">
            <a:spLocks noGrp="1"/>
          </p:cNvSpPr>
          <p:nvPr>
            <p:ph type="title"/>
          </p:nvPr>
        </p:nvSpPr>
        <p:spPr>
          <a:prstGeom prst="rect">
            <a:avLst/>
          </a:prstGeom>
        </p:spPr>
        <p:txBody>
          <a:bodyPr lIns="91425" tIns="91425" rIns="91425" bIns="91425" anchor="b" anchorCtr="0">
            <a:noAutofit/>
          </a:bodyPr>
          <a:lstStyle/>
          <a:p>
            <a:pPr lvl="0" rtl="0">
              <a:spcBef>
                <a:spcPts val="0"/>
              </a:spcBef>
              <a:buNone/>
            </a:pPr>
            <a:r>
              <a:rPr lang="en"/>
              <a:t>Advantages</a:t>
            </a:r>
          </a:p>
        </p:txBody>
      </p:sp>
      <p:sp>
        <p:nvSpPr>
          <p:cNvPr id="1988" name="Shape 1988"/>
          <p:cNvSpPr txBox="1">
            <a:spLocks noGrp="1"/>
          </p:cNvSpPr>
          <p:nvPr>
            <p:ph type="body" idx="1"/>
          </p:nvPr>
        </p:nvSpPr>
        <p:spPr>
          <a:xfrm>
            <a:off x="457200" y="1798300"/>
            <a:ext cx="8229600" cy="1813499"/>
          </a:xfrm>
          <a:prstGeom prst="rect">
            <a:avLst/>
          </a:prstGeom>
        </p:spPr>
        <p:txBody>
          <a:bodyPr lIns="91425" tIns="91425" rIns="91425" bIns="91425" anchor="t" anchorCtr="0">
            <a:noAutofit/>
          </a:bodyPr>
          <a:lstStyle/>
          <a:p>
            <a:pPr marL="0" indent="0">
              <a:buNone/>
            </a:pPr>
            <a:r>
              <a:rPr lang="en-US" b="1" dirty="0">
                <a:solidFill>
                  <a:srgbClr val="00D900"/>
                </a:solidFill>
              </a:rPr>
              <a:t>✓ </a:t>
            </a:r>
            <a:r>
              <a:rPr lang="en-US" dirty="0"/>
              <a:t>Make use of technology to reduce human effort on medical procedures. Use Wristband to collect patient’s practice data.</a:t>
            </a:r>
          </a:p>
          <a:p>
            <a:pPr lvl="0"/>
            <a:endParaRPr lang="en-US" dirty="0"/>
          </a:p>
        </p:txBody>
      </p:sp>
      <p:sp>
        <p:nvSpPr>
          <p:cNvPr id="1989" name="Shape 1989"/>
          <p:cNvSpPr txBox="1">
            <a:spLocks noGrp="1"/>
          </p:cNvSpPr>
          <p:nvPr>
            <p:ph type="sldNum" idx="12"/>
          </p:nvPr>
        </p:nvSpPr>
        <p:spPr>
          <a:prstGeom prst="rect">
            <a:avLst/>
          </a:prstGeom>
        </p:spPr>
        <p:txBody>
          <a:bodyPr lIns="91425" tIns="91425" rIns="91425" bIns="91425" anchor="ctr" anchorCtr="0">
            <a:noAutofit/>
          </a:bodyPr>
          <a:lstStyle/>
          <a:p>
            <a:pPr lvl="0" rtl="0">
              <a:spcBef>
                <a:spcPts val="0"/>
              </a:spcBef>
              <a:buNone/>
            </a:pPr>
            <a:fld id="{00000000-1234-1234-1234-123412341234}" type="slidenum">
              <a:rPr lang="en"/>
              <a:t>23</a:t>
            </a:fld>
            <a:endParaRPr lang="en"/>
          </a:p>
        </p:txBody>
      </p:sp>
      <p:sp>
        <p:nvSpPr>
          <p:cNvPr id="1990" name="Shape 1990"/>
          <p:cNvSpPr txBox="1"/>
          <p:nvPr/>
        </p:nvSpPr>
        <p:spPr>
          <a:xfrm>
            <a:off x="457200" y="3688075"/>
            <a:ext cx="8138099" cy="1371599"/>
          </a:xfrm>
          <a:prstGeom prst="rect">
            <a:avLst/>
          </a:prstGeom>
          <a:noFill/>
          <a:ln>
            <a:noFill/>
          </a:ln>
        </p:spPr>
        <p:txBody>
          <a:bodyPr lIns="91425" tIns="91425" rIns="91425" bIns="91425" anchor="t" anchorCtr="0">
            <a:noAutofit/>
          </a:bodyPr>
          <a:lstStyle/>
          <a:p>
            <a:pPr lvl="1">
              <a:spcBef>
                <a:spcPts val="600"/>
              </a:spcBef>
            </a:pPr>
            <a:r>
              <a:rPr lang="en" sz="3000" b="1" dirty="0">
                <a:solidFill>
                  <a:srgbClr val="00D900"/>
                </a:solidFill>
              </a:rPr>
              <a:t>✓ </a:t>
            </a:r>
            <a:r>
              <a:rPr lang="en" sz="3000" dirty="0" smtClean="0">
                <a:solidFill>
                  <a:schemeClr val="dk1"/>
                </a:solidFill>
              </a:rPr>
              <a:t>HSTS system is use medical procedures modern from “Ho Chi Minh Nutrition Center”</a:t>
            </a:r>
            <a:endParaRPr lang="en" sz="3000" dirty="0">
              <a:solidFill>
                <a:schemeClr val="dk1"/>
              </a:solidFill>
            </a:endParaRPr>
          </a:p>
          <a:p>
            <a:pPr lvl="0" rtl="0">
              <a:spcBef>
                <a:spcPts val="0"/>
              </a:spcBef>
              <a:buNone/>
            </a:pPr>
            <a:endParaRPr dirty="0"/>
          </a:p>
        </p:txBody>
      </p:sp>
      <p:pic>
        <p:nvPicPr>
          <p:cNvPr id="6"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94"/>
        <p:cNvGrpSpPr/>
        <p:nvPr/>
      </p:nvGrpSpPr>
      <p:grpSpPr>
        <a:xfrm>
          <a:off x="0" y="0"/>
          <a:ext cx="0" cy="0"/>
          <a:chOff x="0" y="0"/>
          <a:chExt cx="0" cy="0"/>
        </a:xfrm>
      </p:grpSpPr>
      <p:sp>
        <p:nvSpPr>
          <p:cNvPr id="1995" name="Shape 1995"/>
          <p:cNvSpPr txBox="1">
            <a:spLocks noGrp="1"/>
          </p:cNvSpPr>
          <p:nvPr>
            <p:ph type="title"/>
          </p:nvPr>
        </p:nvSpPr>
        <p:spPr>
          <a:prstGeom prst="rect">
            <a:avLst/>
          </a:prstGeom>
        </p:spPr>
        <p:txBody>
          <a:bodyPr lIns="91425" tIns="91425" rIns="91425" bIns="91425" anchor="b" anchorCtr="0">
            <a:noAutofit/>
          </a:bodyPr>
          <a:lstStyle/>
          <a:p>
            <a:pPr lvl="0" rtl="0">
              <a:spcBef>
                <a:spcPts val="0"/>
              </a:spcBef>
              <a:buNone/>
            </a:pPr>
            <a:r>
              <a:rPr lang="en"/>
              <a:t>Advantages</a:t>
            </a:r>
          </a:p>
        </p:txBody>
      </p:sp>
      <p:sp>
        <p:nvSpPr>
          <p:cNvPr id="1996" name="Shape 1996"/>
          <p:cNvSpPr txBox="1">
            <a:spLocks noGrp="1"/>
          </p:cNvSpPr>
          <p:nvPr>
            <p:ph type="body" idx="1"/>
          </p:nvPr>
        </p:nvSpPr>
        <p:spPr>
          <a:xfrm>
            <a:off x="457200" y="1798300"/>
            <a:ext cx="8229600" cy="1813499"/>
          </a:xfrm>
          <a:prstGeom prst="rect">
            <a:avLst/>
          </a:prstGeom>
        </p:spPr>
        <p:txBody>
          <a:bodyPr lIns="91425" tIns="91425" rIns="91425" bIns="91425" anchor="t" anchorCtr="0">
            <a:noAutofit/>
          </a:bodyPr>
          <a:lstStyle/>
          <a:p>
            <a:pPr marL="0" indent="0">
              <a:buNone/>
            </a:pPr>
            <a:r>
              <a:rPr lang="en-US" b="1" dirty="0">
                <a:solidFill>
                  <a:srgbClr val="00D900"/>
                </a:solidFill>
              </a:rPr>
              <a:t>✓ </a:t>
            </a:r>
            <a:r>
              <a:rPr lang="en-US" dirty="0"/>
              <a:t>Make use of technology to reduce human effort on medical procedures. Use Wristband to collect patient’s practice data.</a:t>
            </a:r>
          </a:p>
          <a:p>
            <a:pPr lvl="0"/>
            <a:endParaRPr lang="en-US" dirty="0"/>
          </a:p>
        </p:txBody>
      </p:sp>
      <p:sp>
        <p:nvSpPr>
          <p:cNvPr id="1997" name="Shape 1997"/>
          <p:cNvSpPr txBox="1">
            <a:spLocks noGrp="1"/>
          </p:cNvSpPr>
          <p:nvPr>
            <p:ph type="sldNum" idx="12"/>
          </p:nvPr>
        </p:nvSpPr>
        <p:spPr>
          <a:prstGeom prst="rect">
            <a:avLst/>
          </a:prstGeom>
        </p:spPr>
        <p:txBody>
          <a:bodyPr lIns="91425" tIns="91425" rIns="91425" bIns="91425" anchor="ctr" anchorCtr="0">
            <a:noAutofit/>
          </a:bodyPr>
          <a:lstStyle/>
          <a:p>
            <a:pPr lvl="0" rtl="0">
              <a:spcBef>
                <a:spcPts val="0"/>
              </a:spcBef>
              <a:buNone/>
            </a:pPr>
            <a:fld id="{00000000-1234-1234-1234-123412341234}" type="slidenum">
              <a:rPr lang="en"/>
              <a:t>24</a:t>
            </a:fld>
            <a:endParaRPr lang="en"/>
          </a:p>
        </p:txBody>
      </p:sp>
      <p:sp>
        <p:nvSpPr>
          <p:cNvPr id="1998" name="Shape 1998"/>
          <p:cNvSpPr txBox="1"/>
          <p:nvPr/>
        </p:nvSpPr>
        <p:spPr>
          <a:xfrm>
            <a:off x="457200" y="3688075"/>
            <a:ext cx="8138099" cy="1371599"/>
          </a:xfrm>
          <a:prstGeom prst="rect">
            <a:avLst/>
          </a:prstGeom>
          <a:noFill/>
          <a:ln>
            <a:noFill/>
          </a:ln>
        </p:spPr>
        <p:txBody>
          <a:bodyPr lIns="91425" tIns="91425" rIns="91425" bIns="91425" anchor="t" anchorCtr="0">
            <a:noAutofit/>
          </a:bodyPr>
          <a:lstStyle/>
          <a:p>
            <a:pPr lvl="1">
              <a:spcBef>
                <a:spcPts val="600"/>
              </a:spcBef>
            </a:pPr>
            <a:r>
              <a:rPr lang="en-US" sz="3000" b="1" dirty="0">
                <a:solidFill>
                  <a:srgbClr val="00D900"/>
                </a:solidFill>
              </a:rPr>
              <a:t>✓ </a:t>
            </a:r>
            <a:r>
              <a:rPr lang="en-US" sz="3000" dirty="0">
                <a:solidFill>
                  <a:schemeClr val="dk1"/>
                </a:solidFill>
              </a:rPr>
              <a:t>HSTS system is use medical procedures modern from “Ho Chi Minh Nutrition Center”</a:t>
            </a:r>
          </a:p>
          <a:p>
            <a:pPr lvl="0"/>
            <a:endParaRPr lang="en-US" dirty="0"/>
          </a:p>
        </p:txBody>
      </p:sp>
      <p:sp>
        <p:nvSpPr>
          <p:cNvPr id="1999" name="Shape 1999"/>
          <p:cNvSpPr txBox="1"/>
          <p:nvPr/>
        </p:nvSpPr>
        <p:spPr>
          <a:xfrm>
            <a:off x="457200" y="5220600"/>
            <a:ext cx="7916700" cy="914400"/>
          </a:xfrm>
          <a:prstGeom prst="rect">
            <a:avLst/>
          </a:prstGeom>
          <a:noFill/>
          <a:ln>
            <a:noFill/>
          </a:ln>
        </p:spPr>
        <p:txBody>
          <a:bodyPr lIns="91425" tIns="91425" rIns="91425" bIns="91425" anchor="t" anchorCtr="0">
            <a:noAutofit/>
          </a:bodyPr>
          <a:lstStyle/>
          <a:p>
            <a:pPr lvl="0" rtl="0">
              <a:spcBef>
                <a:spcPts val="600"/>
              </a:spcBef>
              <a:buNone/>
            </a:pPr>
            <a:r>
              <a:rPr lang="en" sz="3000" b="1" dirty="0">
                <a:solidFill>
                  <a:srgbClr val="00D900"/>
                </a:solidFill>
              </a:rPr>
              <a:t>✓ </a:t>
            </a:r>
            <a:r>
              <a:rPr lang="en" sz="3000" dirty="0" smtClean="0">
                <a:solidFill>
                  <a:schemeClr val="dk1"/>
                </a:solidFill>
              </a:rPr>
              <a:t>Designed to scale for many wristband and treatment to diseases related to nutrition and exercise</a:t>
            </a:r>
            <a:endParaRPr lang="en" sz="3000" dirty="0">
              <a:solidFill>
                <a:schemeClr val="dk1"/>
              </a:solidFill>
            </a:endParaRPr>
          </a:p>
        </p:txBody>
      </p:sp>
      <p:pic>
        <p:nvPicPr>
          <p:cNvPr id="7"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03"/>
        <p:cNvGrpSpPr/>
        <p:nvPr/>
      </p:nvGrpSpPr>
      <p:grpSpPr>
        <a:xfrm>
          <a:off x="0" y="0"/>
          <a:ext cx="0" cy="0"/>
          <a:chOff x="0" y="0"/>
          <a:chExt cx="0" cy="0"/>
        </a:xfrm>
      </p:grpSpPr>
      <p:sp>
        <p:nvSpPr>
          <p:cNvPr id="2004" name="Shape 2004"/>
          <p:cNvSpPr txBox="1">
            <a:spLocks noGrp="1"/>
          </p:cNvSpPr>
          <p:nvPr>
            <p:ph type="title"/>
          </p:nvPr>
        </p:nvSpPr>
        <p:spPr>
          <a:prstGeom prst="rect">
            <a:avLst/>
          </a:prstGeom>
        </p:spPr>
        <p:txBody>
          <a:bodyPr lIns="91425" tIns="91425" rIns="91425" bIns="91425" anchor="b" anchorCtr="0">
            <a:noAutofit/>
          </a:bodyPr>
          <a:lstStyle/>
          <a:p>
            <a:pPr>
              <a:spcBef>
                <a:spcPts val="0"/>
              </a:spcBef>
              <a:buNone/>
            </a:pPr>
            <a:r>
              <a:rPr lang="en"/>
              <a:t>Disadvantages</a:t>
            </a:r>
          </a:p>
        </p:txBody>
      </p:sp>
      <p:sp>
        <p:nvSpPr>
          <p:cNvPr id="2005" name="Shape 2005"/>
          <p:cNvSpPr txBox="1">
            <a:spLocks noGrp="1"/>
          </p:cNvSpPr>
          <p:nvPr>
            <p:ph type="body" idx="1"/>
          </p:nvPr>
        </p:nvSpPr>
        <p:spPr>
          <a:xfrm>
            <a:off x="457200" y="1600200"/>
            <a:ext cx="8229600" cy="1935600"/>
          </a:xfrm>
          <a:prstGeom prst="rect">
            <a:avLst/>
          </a:prstGeom>
        </p:spPr>
        <p:txBody>
          <a:bodyPr lIns="91425" tIns="91425" rIns="91425" bIns="91425" anchor="t" anchorCtr="0">
            <a:noAutofit/>
          </a:bodyPr>
          <a:lstStyle/>
          <a:p>
            <a:pPr lvl="0" rtl="0">
              <a:spcBef>
                <a:spcPts val="0"/>
              </a:spcBef>
              <a:buNone/>
            </a:pPr>
            <a:r>
              <a:rPr lang="en" dirty="0" smtClean="0">
                <a:solidFill>
                  <a:srgbClr val="CC0000"/>
                </a:solidFill>
              </a:rPr>
              <a:t>✘ </a:t>
            </a:r>
            <a:r>
              <a:rPr lang="en" dirty="0" smtClean="0"/>
              <a:t>Wristband is not collect correct patient’s practice data.</a:t>
            </a:r>
            <a:endParaRPr lang="en" dirty="0"/>
          </a:p>
        </p:txBody>
      </p:sp>
      <p:sp>
        <p:nvSpPr>
          <p:cNvPr id="2006" name="Shape 2006"/>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25</a:t>
            </a:fld>
            <a:endParaRPr lang="en"/>
          </a:p>
        </p:txBody>
      </p:sp>
      <p:pic>
        <p:nvPicPr>
          <p:cNvPr id="5"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10"/>
        <p:cNvGrpSpPr/>
        <p:nvPr/>
      </p:nvGrpSpPr>
      <p:grpSpPr>
        <a:xfrm>
          <a:off x="0" y="0"/>
          <a:ext cx="0" cy="0"/>
          <a:chOff x="0" y="0"/>
          <a:chExt cx="0" cy="0"/>
        </a:xfrm>
      </p:grpSpPr>
      <p:sp>
        <p:nvSpPr>
          <p:cNvPr id="2011" name="Shape 2011"/>
          <p:cNvSpPr txBox="1">
            <a:spLocks noGrp="1"/>
          </p:cNvSpPr>
          <p:nvPr>
            <p:ph type="title"/>
          </p:nvPr>
        </p:nvSpPr>
        <p:spPr>
          <a:prstGeom prst="rect">
            <a:avLst/>
          </a:prstGeom>
        </p:spPr>
        <p:txBody>
          <a:bodyPr lIns="91425" tIns="91425" rIns="91425" bIns="91425" anchor="b" anchorCtr="0">
            <a:noAutofit/>
          </a:bodyPr>
          <a:lstStyle/>
          <a:p>
            <a:pPr lvl="0" rtl="0">
              <a:spcBef>
                <a:spcPts val="0"/>
              </a:spcBef>
              <a:buNone/>
            </a:pPr>
            <a:r>
              <a:rPr lang="en"/>
              <a:t>Disadvantages</a:t>
            </a:r>
          </a:p>
        </p:txBody>
      </p:sp>
      <p:sp>
        <p:nvSpPr>
          <p:cNvPr id="2012" name="Shape 2012"/>
          <p:cNvSpPr txBox="1">
            <a:spLocks noGrp="1"/>
          </p:cNvSpPr>
          <p:nvPr>
            <p:ph type="body" idx="1"/>
          </p:nvPr>
        </p:nvSpPr>
        <p:spPr>
          <a:xfrm>
            <a:off x="457200" y="1600200"/>
            <a:ext cx="8229600" cy="1935600"/>
          </a:xfrm>
          <a:prstGeom prst="rect">
            <a:avLst/>
          </a:prstGeom>
        </p:spPr>
        <p:txBody>
          <a:bodyPr lIns="91425" tIns="91425" rIns="91425" bIns="91425" anchor="t" anchorCtr="0">
            <a:noAutofit/>
          </a:bodyPr>
          <a:lstStyle/>
          <a:p>
            <a:pPr marL="0" lvl="0" indent="0">
              <a:buNone/>
            </a:pPr>
            <a:r>
              <a:rPr lang="en" dirty="0">
                <a:solidFill>
                  <a:srgbClr val="CC0000"/>
                </a:solidFill>
              </a:rPr>
              <a:t>✘ </a:t>
            </a:r>
            <a:r>
              <a:rPr lang="en" dirty="0"/>
              <a:t>Wristband is not collect correct patient’s practice data.</a:t>
            </a:r>
          </a:p>
        </p:txBody>
      </p:sp>
      <p:sp>
        <p:nvSpPr>
          <p:cNvPr id="2013" name="Shape 2013"/>
          <p:cNvSpPr txBox="1">
            <a:spLocks noGrp="1"/>
          </p:cNvSpPr>
          <p:nvPr>
            <p:ph type="sldNum" idx="12"/>
          </p:nvPr>
        </p:nvSpPr>
        <p:spPr>
          <a:prstGeom prst="rect">
            <a:avLst/>
          </a:prstGeom>
        </p:spPr>
        <p:txBody>
          <a:bodyPr lIns="91425" tIns="91425" rIns="91425" bIns="91425" anchor="ctr" anchorCtr="0">
            <a:noAutofit/>
          </a:bodyPr>
          <a:lstStyle/>
          <a:p>
            <a:pPr lvl="0" rtl="0">
              <a:spcBef>
                <a:spcPts val="0"/>
              </a:spcBef>
              <a:buNone/>
            </a:pPr>
            <a:fld id="{00000000-1234-1234-1234-123412341234}" type="slidenum">
              <a:rPr lang="en"/>
              <a:t>26</a:t>
            </a:fld>
            <a:endParaRPr lang="en"/>
          </a:p>
        </p:txBody>
      </p:sp>
      <p:sp>
        <p:nvSpPr>
          <p:cNvPr id="2014" name="Shape 2014"/>
          <p:cNvSpPr txBox="1"/>
          <p:nvPr/>
        </p:nvSpPr>
        <p:spPr>
          <a:xfrm>
            <a:off x="460310" y="3124200"/>
            <a:ext cx="7833299" cy="1143000"/>
          </a:xfrm>
          <a:prstGeom prst="rect">
            <a:avLst/>
          </a:prstGeom>
          <a:noFill/>
          <a:ln>
            <a:noFill/>
          </a:ln>
        </p:spPr>
        <p:txBody>
          <a:bodyPr lIns="91425" tIns="91425" rIns="91425" bIns="91425" anchor="t" anchorCtr="0">
            <a:noAutofit/>
          </a:bodyPr>
          <a:lstStyle/>
          <a:p>
            <a:pPr lvl="0" rtl="0">
              <a:spcBef>
                <a:spcPts val="600"/>
              </a:spcBef>
              <a:buNone/>
            </a:pPr>
            <a:r>
              <a:rPr lang="en" sz="3000" dirty="0">
                <a:solidFill>
                  <a:srgbClr val="CC0000"/>
                </a:solidFill>
              </a:rPr>
              <a:t>✘ </a:t>
            </a:r>
            <a:r>
              <a:rPr lang="en" sz="3000" dirty="0" smtClean="0">
                <a:solidFill>
                  <a:schemeClr val="dk1"/>
                </a:solidFill>
              </a:rPr>
              <a:t>BLE technology only supported in Android 4.3 or above and Bluetooth 4.0 or above.</a:t>
            </a:r>
            <a:endParaRPr lang="en" sz="3000" dirty="0">
              <a:solidFill>
                <a:schemeClr val="dk1"/>
              </a:solidFill>
            </a:endParaRPr>
          </a:p>
        </p:txBody>
      </p:sp>
      <p:pic>
        <p:nvPicPr>
          <p:cNvPr id="6"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18"/>
        <p:cNvGrpSpPr/>
        <p:nvPr/>
      </p:nvGrpSpPr>
      <p:grpSpPr>
        <a:xfrm>
          <a:off x="0" y="0"/>
          <a:ext cx="0" cy="0"/>
          <a:chOff x="0" y="0"/>
          <a:chExt cx="0" cy="0"/>
        </a:xfrm>
      </p:grpSpPr>
      <p:sp>
        <p:nvSpPr>
          <p:cNvPr id="2019" name="Shape 2019"/>
          <p:cNvSpPr txBox="1">
            <a:spLocks noGrp="1"/>
          </p:cNvSpPr>
          <p:nvPr>
            <p:ph type="title"/>
          </p:nvPr>
        </p:nvSpPr>
        <p:spPr>
          <a:prstGeom prst="rect">
            <a:avLst/>
          </a:prstGeom>
        </p:spPr>
        <p:txBody>
          <a:bodyPr lIns="91425" tIns="91425" rIns="91425" bIns="91425" anchor="b" anchorCtr="0">
            <a:noAutofit/>
          </a:bodyPr>
          <a:lstStyle/>
          <a:p>
            <a:pPr lvl="0" rtl="0">
              <a:spcBef>
                <a:spcPts val="0"/>
              </a:spcBef>
              <a:buNone/>
            </a:pPr>
            <a:r>
              <a:rPr lang="en"/>
              <a:t>Disadvantages</a:t>
            </a:r>
          </a:p>
        </p:txBody>
      </p:sp>
      <p:sp>
        <p:nvSpPr>
          <p:cNvPr id="2020" name="Shape 2020"/>
          <p:cNvSpPr txBox="1">
            <a:spLocks noGrp="1"/>
          </p:cNvSpPr>
          <p:nvPr>
            <p:ph type="body" idx="1"/>
          </p:nvPr>
        </p:nvSpPr>
        <p:spPr>
          <a:xfrm>
            <a:off x="457200" y="1600200"/>
            <a:ext cx="8229600" cy="1935600"/>
          </a:xfrm>
          <a:prstGeom prst="rect">
            <a:avLst/>
          </a:prstGeom>
        </p:spPr>
        <p:txBody>
          <a:bodyPr lIns="91425" tIns="91425" rIns="91425" bIns="91425" anchor="t" anchorCtr="0">
            <a:noAutofit/>
          </a:bodyPr>
          <a:lstStyle/>
          <a:p>
            <a:pPr marL="0" lvl="0" indent="0">
              <a:buNone/>
            </a:pPr>
            <a:r>
              <a:rPr lang="en" dirty="0">
                <a:solidFill>
                  <a:srgbClr val="CC0000"/>
                </a:solidFill>
              </a:rPr>
              <a:t>✘ </a:t>
            </a:r>
            <a:r>
              <a:rPr lang="en" dirty="0"/>
              <a:t>Wristband is not collect correct patient’s practice data.</a:t>
            </a:r>
          </a:p>
        </p:txBody>
      </p:sp>
      <p:sp>
        <p:nvSpPr>
          <p:cNvPr id="2021" name="Shape 2021"/>
          <p:cNvSpPr txBox="1">
            <a:spLocks noGrp="1"/>
          </p:cNvSpPr>
          <p:nvPr>
            <p:ph type="sldNum" idx="12"/>
          </p:nvPr>
        </p:nvSpPr>
        <p:spPr>
          <a:prstGeom prst="rect">
            <a:avLst/>
          </a:prstGeom>
        </p:spPr>
        <p:txBody>
          <a:bodyPr lIns="91425" tIns="91425" rIns="91425" bIns="91425" anchor="ctr" anchorCtr="0">
            <a:noAutofit/>
          </a:bodyPr>
          <a:lstStyle/>
          <a:p>
            <a:pPr lvl="0" rtl="0">
              <a:spcBef>
                <a:spcPts val="0"/>
              </a:spcBef>
              <a:buNone/>
            </a:pPr>
            <a:fld id="{00000000-1234-1234-1234-123412341234}" type="slidenum">
              <a:rPr lang="en"/>
              <a:t>27</a:t>
            </a:fld>
            <a:endParaRPr lang="en"/>
          </a:p>
        </p:txBody>
      </p:sp>
      <p:sp>
        <p:nvSpPr>
          <p:cNvPr id="2022" name="Shape 2022"/>
          <p:cNvSpPr txBox="1"/>
          <p:nvPr/>
        </p:nvSpPr>
        <p:spPr>
          <a:xfrm>
            <a:off x="488302" y="3124200"/>
            <a:ext cx="7833299" cy="1143000"/>
          </a:xfrm>
          <a:prstGeom prst="rect">
            <a:avLst/>
          </a:prstGeom>
          <a:noFill/>
          <a:ln>
            <a:noFill/>
          </a:ln>
        </p:spPr>
        <p:txBody>
          <a:bodyPr lIns="91425" tIns="91425" rIns="91425" bIns="91425" anchor="t" anchorCtr="0">
            <a:noAutofit/>
          </a:bodyPr>
          <a:lstStyle/>
          <a:p>
            <a:pPr lvl="0">
              <a:spcBef>
                <a:spcPts val="600"/>
              </a:spcBef>
            </a:pPr>
            <a:r>
              <a:rPr lang="en" sz="3000" dirty="0">
                <a:solidFill>
                  <a:srgbClr val="CC0000"/>
                </a:solidFill>
              </a:rPr>
              <a:t>✘ </a:t>
            </a:r>
            <a:r>
              <a:rPr lang="en" sz="3000" dirty="0">
                <a:solidFill>
                  <a:schemeClr val="dk1"/>
                </a:solidFill>
              </a:rPr>
              <a:t>BLE technology only supported in Android 4.3 or above and Bluetooth 4.0 or above.</a:t>
            </a:r>
          </a:p>
        </p:txBody>
      </p:sp>
      <p:sp>
        <p:nvSpPr>
          <p:cNvPr id="2023" name="Shape 2023"/>
          <p:cNvSpPr txBox="1"/>
          <p:nvPr/>
        </p:nvSpPr>
        <p:spPr>
          <a:xfrm>
            <a:off x="457200" y="4648200"/>
            <a:ext cx="7635299" cy="1402200"/>
          </a:xfrm>
          <a:prstGeom prst="rect">
            <a:avLst/>
          </a:prstGeom>
          <a:noFill/>
          <a:ln>
            <a:noFill/>
          </a:ln>
        </p:spPr>
        <p:txBody>
          <a:bodyPr lIns="91425" tIns="91425" rIns="91425" bIns="91425" anchor="t" anchorCtr="0">
            <a:noAutofit/>
          </a:bodyPr>
          <a:lstStyle/>
          <a:p>
            <a:pPr lvl="0">
              <a:spcBef>
                <a:spcPts val="600"/>
              </a:spcBef>
            </a:pPr>
            <a:r>
              <a:rPr lang="en" sz="3000" dirty="0">
                <a:solidFill>
                  <a:srgbClr val="CC0000"/>
                </a:solidFill>
              </a:rPr>
              <a:t>✘ </a:t>
            </a:r>
            <a:r>
              <a:rPr lang="en-US" sz="3000" dirty="0">
                <a:solidFill>
                  <a:schemeClr val="dk1"/>
                </a:solidFill>
              </a:rPr>
              <a:t>Voice </a:t>
            </a:r>
            <a:r>
              <a:rPr lang="en-US" sz="3000" dirty="0" smtClean="0">
                <a:solidFill>
                  <a:schemeClr val="dk1"/>
                </a:solidFill>
              </a:rPr>
              <a:t>processing to support doctor </a:t>
            </a:r>
            <a:r>
              <a:rPr lang="en-US" sz="3000" dirty="0">
                <a:solidFill>
                  <a:schemeClr val="dk1"/>
                </a:solidFill>
              </a:rPr>
              <a:t>is </a:t>
            </a:r>
            <a:r>
              <a:rPr lang="en-US" sz="3000" dirty="0" smtClean="0">
                <a:solidFill>
                  <a:schemeClr val="dk1"/>
                </a:solidFill>
              </a:rPr>
              <a:t>limited.</a:t>
            </a:r>
            <a:endParaRPr dirty="0">
              <a:solidFill>
                <a:schemeClr val="dk1"/>
              </a:solidFill>
            </a:endParaRPr>
          </a:p>
          <a:p>
            <a:pPr lvl="0" rtl="0">
              <a:spcBef>
                <a:spcPts val="0"/>
              </a:spcBef>
              <a:buNone/>
            </a:pPr>
            <a:endParaRPr dirty="0"/>
          </a:p>
        </p:txBody>
      </p:sp>
      <p:pic>
        <p:nvPicPr>
          <p:cNvPr id="7"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27"/>
        <p:cNvGrpSpPr/>
        <p:nvPr/>
      </p:nvGrpSpPr>
      <p:grpSpPr>
        <a:xfrm>
          <a:off x="0" y="0"/>
          <a:ext cx="0" cy="0"/>
          <a:chOff x="0" y="0"/>
          <a:chExt cx="0" cy="0"/>
        </a:xfrm>
      </p:grpSpPr>
      <p:sp>
        <p:nvSpPr>
          <p:cNvPr id="2028" name="Shape 2028"/>
          <p:cNvSpPr txBox="1"/>
          <p:nvPr/>
        </p:nvSpPr>
        <p:spPr>
          <a:xfrm>
            <a:off x="716700" y="2070900"/>
            <a:ext cx="7710599" cy="2716199"/>
          </a:xfrm>
          <a:prstGeom prst="rect">
            <a:avLst/>
          </a:prstGeom>
          <a:noFill/>
          <a:ln>
            <a:noFill/>
          </a:ln>
        </p:spPr>
        <p:txBody>
          <a:bodyPr lIns="91425" tIns="91425" rIns="91425" bIns="91425" anchor="ctr" anchorCtr="0">
            <a:noAutofit/>
          </a:bodyPr>
          <a:lstStyle/>
          <a:p>
            <a:pPr lvl="0" algn="ctr" rtl="0">
              <a:spcBef>
                <a:spcPts val="0"/>
              </a:spcBef>
              <a:buNone/>
            </a:pPr>
            <a:r>
              <a:rPr lang="en" sz="4800" b="1">
                <a:solidFill>
                  <a:srgbClr val="FFFFFF"/>
                </a:solidFill>
              </a:rPr>
              <a:t>Future plans</a:t>
            </a:r>
          </a:p>
        </p:txBody>
      </p:sp>
      <p:sp>
        <p:nvSpPr>
          <p:cNvPr id="2029" name="Shape 2029"/>
          <p:cNvSpPr txBox="1">
            <a:spLocks noGrp="1"/>
          </p:cNvSpPr>
          <p:nvPr>
            <p:ph type="sldNum" sz="quarter"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28</a:t>
            </a:fld>
            <a:endParaRPr lang="en"/>
          </a:p>
        </p:txBody>
      </p:sp>
      <p:pic>
        <p:nvPicPr>
          <p:cNvPr id="4"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Shape 2034"/>
          <p:cNvSpPr txBox="1">
            <a:spLocks noGrp="1"/>
          </p:cNvSpPr>
          <p:nvPr>
            <p:ph type="title"/>
          </p:nvPr>
        </p:nvSpPr>
        <p:spPr>
          <a:prstGeom prst="rect">
            <a:avLst/>
          </a:prstGeom>
        </p:spPr>
        <p:txBody>
          <a:bodyPr lIns="91425" tIns="91425" rIns="91425" bIns="91425" anchor="b" anchorCtr="0">
            <a:noAutofit/>
          </a:bodyPr>
          <a:lstStyle/>
          <a:p>
            <a:pPr>
              <a:spcBef>
                <a:spcPts val="0"/>
              </a:spcBef>
              <a:buNone/>
            </a:pPr>
            <a:r>
              <a:rPr lang="en"/>
              <a:t>Future plans</a:t>
            </a:r>
          </a:p>
        </p:txBody>
      </p:sp>
      <p:sp>
        <p:nvSpPr>
          <p:cNvPr id="2036" name="Shape 2036"/>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29</a:t>
            </a:fld>
            <a:endParaRPr lang="en"/>
          </a:p>
        </p:txBody>
      </p:sp>
      <p:pic>
        <p:nvPicPr>
          <p:cNvPr id="4"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Shape 58"/>
          <p:cNvSpPr txBox="1"/>
          <p:nvPr/>
        </p:nvSpPr>
        <p:spPr>
          <a:xfrm>
            <a:off x="0" y="2070900"/>
            <a:ext cx="9144000" cy="2716199"/>
          </a:xfrm>
          <a:prstGeom prst="rect">
            <a:avLst/>
          </a:prstGeom>
          <a:noFill/>
          <a:ln>
            <a:noFill/>
          </a:ln>
        </p:spPr>
        <p:txBody>
          <a:bodyPr lIns="91425" tIns="91425" rIns="91425" bIns="91425" anchor="ctr" anchorCtr="0">
            <a:noAutofit/>
          </a:bodyPr>
          <a:lstStyle/>
          <a:p>
            <a:pPr lvl="0" algn="ctr" rtl="0">
              <a:spcBef>
                <a:spcPts val="0"/>
              </a:spcBef>
              <a:buClr>
                <a:schemeClr val="dk1"/>
              </a:buClr>
              <a:buSzPct val="25000"/>
              <a:buFont typeface="Arial"/>
              <a:buNone/>
            </a:pPr>
            <a:r>
              <a:rPr lang="en" sz="4800" b="1" dirty="0">
                <a:solidFill>
                  <a:schemeClr val="tx1"/>
                </a:solidFill>
              </a:rPr>
              <a:t>Problems</a:t>
            </a:r>
          </a:p>
        </p:txBody>
      </p:sp>
      <p:sp>
        <p:nvSpPr>
          <p:cNvPr id="59" name="Shape 59"/>
          <p:cNvSpPr txBox="1">
            <a:spLocks noGrp="1"/>
          </p:cNvSpPr>
          <p:nvPr>
            <p:ph type="sldNum" sz="quarter"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3</a:t>
            </a:fld>
            <a:endParaRPr lang="en"/>
          </a:p>
        </p:txBody>
      </p:sp>
      <p:pic>
        <p:nvPicPr>
          <p:cNvPr id="4"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11"/>
        <p:cNvGrpSpPr/>
        <p:nvPr/>
      </p:nvGrpSpPr>
      <p:grpSpPr>
        <a:xfrm>
          <a:off x="0" y="0"/>
          <a:ext cx="0" cy="0"/>
          <a:chOff x="0" y="0"/>
          <a:chExt cx="0" cy="0"/>
        </a:xfrm>
      </p:grpSpPr>
      <p:sp>
        <p:nvSpPr>
          <p:cNvPr id="2113" name="Shape 2113"/>
          <p:cNvSpPr txBox="1">
            <a:spLocks noGrp="1"/>
          </p:cNvSpPr>
          <p:nvPr>
            <p:ph type="title"/>
          </p:nvPr>
        </p:nvSpPr>
        <p:spPr>
          <a:prstGeom prst="rect">
            <a:avLst/>
          </a:prstGeom>
        </p:spPr>
        <p:txBody>
          <a:bodyPr lIns="91425" tIns="91425" rIns="91425" bIns="91425" anchor="b" anchorCtr="0">
            <a:noAutofit/>
          </a:bodyPr>
          <a:lstStyle/>
          <a:p>
            <a:pPr lvl="0" rtl="0">
              <a:spcBef>
                <a:spcPts val="0"/>
              </a:spcBef>
              <a:buNone/>
            </a:pPr>
            <a:r>
              <a:rPr lang="en"/>
              <a:t>Summary</a:t>
            </a:r>
          </a:p>
        </p:txBody>
      </p:sp>
      <p:sp>
        <p:nvSpPr>
          <p:cNvPr id="2112" name="Shape 2112"/>
          <p:cNvSpPr txBox="1">
            <a:spLocks noGrp="1"/>
          </p:cNvSpPr>
          <p:nvPr>
            <p:ph type="body" idx="1"/>
          </p:nvPr>
        </p:nvSpPr>
        <p:spPr>
          <a:xfrm>
            <a:off x="945425" y="1659000"/>
            <a:ext cx="7741499" cy="4840199"/>
          </a:xfrm>
          <a:prstGeom prst="rect">
            <a:avLst/>
          </a:prstGeom>
        </p:spPr>
        <p:txBody>
          <a:bodyPr lIns="91425" tIns="91425" rIns="91425" bIns="91425" anchor="t" anchorCtr="0">
            <a:noAutofit/>
          </a:bodyPr>
          <a:lstStyle/>
          <a:p>
            <a:pPr marL="457200" lvl="0" indent="-228600" rtl="0">
              <a:lnSpc>
                <a:spcPct val="100000"/>
              </a:lnSpc>
              <a:spcBef>
                <a:spcPts val="0"/>
              </a:spcBef>
              <a:buAutoNum type="arabicPeriod"/>
            </a:pPr>
            <a:r>
              <a:rPr lang="en"/>
              <a:t>Problems</a:t>
            </a:r>
          </a:p>
          <a:p>
            <a:pPr marL="457200" lvl="0" indent="-228600" rtl="0">
              <a:lnSpc>
                <a:spcPct val="100000"/>
              </a:lnSpc>
              <a:spcBef>
                <a:spcPts val="0"/>
              </a:spcBef>
              <a:buAutoNum type="arabicPeriod"/>
            </a:pPr>
            <a:r>
              <a:rPr lang="en"/>
              <a:t>Solution</a:t>
            </a:r>
          </a:p>
          <a:p>
            <a:pPr marL="457200" lvl="0" indent="-228600" rtl="0">
              <a:lnSpc>
                <a:spcPct val="100000"/>
              </a:lnSpc>
              <a:spcBef>
                <a:spcPts val="0"/>
              </a:spcBef>
              <a:buAutoNum type="arabicPeriod"/>
            </a:pPr>
            <a:r>
              <a:rPr lang="en"/>
              <a:t>Feature explanation and demo</a:t>
            </a:r>
          </a:p>
          <a:p>
            <a:pPr marL="914400" lvl="1" indent="-228600" rtl="0">
              <a:lnSpc>
                <a:spcPct val="100000"/>
              </a:lnSpc>
              <a:spcBef>
                <a:spcPts val="0"/>
              </a:spcBef>
              <a:buAutoNum type="alphaLcPeriod"/>
            </a:pPr>
            <a:r>
              <a:rPr lang="en"/>
              <a:t>Contract</a:t>
            </a:r>
          </a:p>
          <a:p>
            <a:pPr marL="914400" lvl="1" indent="-228600" rtl="0">
              <a:lnSpc>
                <a:spcPct val="100000"/>
              </a:lnSpc>
              <a:spcBef>
                <a:spcPts val="0"/>
              </a:spcBef>
              <a:buAutoNum type="alphaLcPeriod"/>
            </a:pPr>
            <a:r>
              <a:rPr lang="en"/>
              <a:t>Card</a:t>
            </a:r>
          </a:p>
          <a:p>
            <a:pPr marL="914400" lvl="1" indent="-228600" rtl="0">
              <a:lnSpc>
                <a:spcPct val="100000"/>
              </a:lnSpc>
              <a:spcBef>
                <a:spcPts val="0"/>
              </a:spcBef>
              <a:buAutoNum type="alphaLcPeriod"/>
            </a:pPr>
            <a:r>
              <a:rPr lang="en"/>
              <a:t>Print and check card</a:t>
            </a:r>
          </a:p>
          <a:p>
            <a:pPr marL="914400" lvl="1" indent="-228600" rtl="0">
              <a:lnSpc>
                <a:spcPct val="100000"/>
              </a:lnSpc>
              <a:spcBef>
                <a:spcPts val="0"/>
              </a:spcBef>
              <a:buAutoNum type="alphaLcPeriod"/>
            </a:pPr>
            <a:r>
              <a:rPr lang="en"/>
              <a:t>Scheduler &amp; notification</a:t>
            </a:r>
          </a:p>
          <a:p>
            <a:pPr marL="914400" lvl="1" indent="-228600" rtl="0">
              <a:lnSpc>
                <a:spcPct val="100000"/>
              </a:lnSpc>
              <a:spcBef>
                <a:spcPts val="0"/>
              </a:spcBef>
              <a:buAutoNum type="alphaLcPeriod"/>
            </a:pPr>
            <a:r>
              <a:rPr lang="en"/>
              <a:t>Renew contract</a:t>
            </a:r>
          </a:p>
          <a:p>
            <a:pPr marL="457200" lvl="0" indent="-228600" rtl="0">
              <a:lnSpc>
                <a:spcPct val="100000"/>
              </a:lnSpc>
              <a:spcBef>
                <a:spcPts val="0"/>
              </a:spcBef>
              <a:buAutoNum type="arabicPeriod"/>
            </a:pPr>
            <a:r>
              <a:rPr lang="en"/>
              <a:t>Future plan</a:t>
            </a:r>
          </a:p>
        </p:txBody>
      </p:sp>
      <p:sp>
        <p:nvSpPr>
          <p:cNvPr id="2114" name="Shape 2114"/>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30</a:t>
            </a:fld>
            <a:endParaRPr lang="en"/>
          </a:p>
        </p:txBody>
      </p:sp>
      <p:pic>
        <p:nvPicPr>
          <p:cNvPr id="5"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18"/>
        <p:cNvGrpSpPr/>
        <p:nvPr/>
      </p:nvGrpSpPr>
      <p:grpSpPr>
        <a:xfrm>
          <a:off x="0" y="0"/>
          <a:ext cx="0" cy="0"/>
          <a:chOff x="0" y="0"/>
          <a:chExt cx="0" cy="0"/>
        </a:xfrm>
      </p:grpSpPr>
      <p:sp>
        <p:nvSpPr>
          <p:cNvPr id="2119" name="Shape 2119"/>
          <p:cNvSpPr txBox="1"/>
          <p:nvPr/>
        </p:nvSpPr>
        <p:spPr>
          <a:xfrm>
            <a:off x="716700" y="2070900"/>
            <a:ext cx="7710599" cy="2716199"/>
          </a:xfrm>
          <a:prstGeom prst="rect">
            <a:avLst/>
          </a:prstGeom>
          <a:noFill/>
          <a:ln>
            <a:noFill/>
          </a:ln>
        </p:spPr>
        <p:txBody>
          <a:bodyPr lIns="91425" tIns="91425" rIns="91425" bIns="91425" anchor="ctr" anchorCtr="0">
            <a:noAutofit/>
          </a:bodyPr>
          <a:lstStyle/>
          <a:p>
            <a:pPr algn="ctr" rtl="0">
              <a:spcBef>
                <a:spcPts val="0"/>
              </a:spcBef>
              <a:buNone/>
            </a:pPr>
            <a:r>
              <a:rPr lang="en" sz="4800" b="1">
                <a:solidFill>
                  <a:srgbClr val="FFFFFF"/>
                </a:solidFill>
              </a:rPr>
              <a:t>THANKS FOR LISTENING</a:t>
            </a:r>
          </a:p>
          <a:p>
            <a:pPr algn="ctr" rtl="0">
              <a:spcBef>
                <a:spcPts val="0"/>
              </a:spcBef>
              <a:buNone/>
            </a:pPr>
            <a:endParaRPr sz="4800" b="1">
              <a:solidFill>
                <a:srgbClr val="FFFFFF"/>
              </a:solidFill>
            </a:endParaRPr>
          </a:p>
          <a:p>
            <a:pPr lvl="0" algn="ctr" rtl="0">
              <a:spcBef>
                <a:spcPts val="0"/>
              </a:spcBef>
              <a:buNone/>
            </a:pPr>
            <a:r>
              <a:rPr lang="en" sz="9600" b="1">
                <a:solidFill>
                  <a:srgbClr val="FFFFFF"/>
                </a:solidFill>
              </a:rPr>
              <a:t>Q/A</a:t>
            </a:r>
          </a:p>
        </p:txBody>
      </p:sp>
      <p:sp>
        <p:nvSpPr>
          <p:cNvPr id="2120" name="Shape 2120"/>
          <p:cNvSpPr txBox="1">
            <a:spLocks noGrp="1"/>
          </p:cNvSpPr>
          <p:nvPr>
            <p:ph type="sldNum" sz="quarter"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31</a:t>
            </a:fld>
            <a:endParaRPr lang="en"/>
          </a:p>
        </p:txBody>
      </p:sp>
      <p:pic>
        <p:nvPicPr>
          <p:cNvPr id="4"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prstGeom prst="rect">
            <a:avLst/>
          </a:prstGeom>
        </p:spPr>
        <p:txBody>
          <a:bodyPr lIns="91425" tIns="91425" rIns="91425" bIns="91425" anchor="b" anchorCtr="0">
            <a:noAutofit/>
          </a:bodyPr>
          <a:lstStyle/>
          <a:p>
            <a:pPr marL="457200" lvl="0" indent="-228600">
              <a:spcBef>
                <a:spcPts val="0"/>
              </a:spcBef>
              <a:buAutoNum type="arabicPeriod"/>
            </a:pPr>
            <a:r>
              <a:rPr lang="en" dirty="0"/>
              <a:t>Problems</a:t>
            </a:r>
          </a:p>
        </p:txBody>
      </p:sp>
      <p:sp>
        <p:nvSpPr>
          <p:cNvPr id="66" name="Shape 66"/>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4</a:t>
            </a:fld>
            <a:endParaRPr lang="en"/>
          </a:p>
        </p:txBody>
      </p:sp>
      <p:sp>
        <p:nvSpPr>
          <p:cNvPr id="65" name="Shape 65"/>
          <p:cNvSpPr txBox="1"/>
          <p:nvPr/>
        </p:nvSpPr>
        <p:spPr>
          <a:xfrm>
            <a:off x="2263950" y="1770775"/>
            <a:ext cx="6096899" cy="889200"/>
          </a:xfrm>
          <a:prstGeom prst="rect">
            <a:avLst/>
          </a:prstGeom>
          <a:noFill/>
          <a:ln>
            <a:noFill/>
          </a:ln>
        </p:spPr>
        <p:txBody>
          <a:bodyPr lIns="91425" tIns="91425" rIns="91425" bIns="91425" anchor="ctr" anchorCtr="0">
            <a:noAutofit/>
          </a:bodyPr>
          <a:lstStyle/>
          <a:p>
            <a:pPr lvl="0" rtl="0">
              <a:spcBef>
                <a:spcPts val="600"/>
              </a:spcBef>
              <a:spcAft>
                <a:spcPts val="600"/>
              </a:spcAft>
              <a:buNone/>
            </a:pPr>
            <a:r>
              <a:rPr lang="en" sz="2000" dirty="0" smtClean="0">
                <a:solidFill>
                  <a:schemeClr val="dk1"/>
                </a:solidFill>
              </a:rPr>
              <a:t>In Hospital</a:t>
            </a:r>
            <a:endParaRPr lang="en" sz="2000" dirty="0">
              <a:solidFill>
                <a:schemeClr val="dk1"/>
              </a:solidFill>
            </a:endParaRPr>
          </a:p>
        </p:txBody>
      </p:sp>
      <p:sp>
        <p:nvSpPr>
          <p:cNvPr id="68" name="Shape 68"/>
          <p:cNvSpPr/>
          <p:nvPr/>
        </p:nvSpPr>
        <p:spPr>
          <a:xfrm>
            <a:off x="1374750" y="177077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a:t>1</a:t>
            </a:r>
          </a:p>
        </p:txBody>
      </p:sp>
      <p:sp>
        <p:nvSpPr>
          <p:cNvPr id="3" name="TextBox 2"/>
          <p:cNvSpPr txBox="1"/>
          <p:nvPr/>
        </p:nvSpPr>
        <p:spPr>
          <a:xfrm>
            <a:off x="1374750" y="2819400"/>
            <a:ext cx="4102405" cy="400110"/>
          </a:xfrm>
          <a:prstGeom prst="rect">
            <a:avLst/>
          </a:prstGeom>
          <a:noFill/>
        </p:spPr>
        <p:txBody>
          <a:bodyPr wrap="none" rtlCol="0">
            <a:spAutoFit/>
          </a:bodyPr>
          <a:lstStyle/>
          <a:p>
            <a:pPr marL="285750" indent="-285750">
              <a:buFont typeface="Arial" pitchFamily="34" charset="0"/>
              <a:buChar char="•"/>
            </a:pPr>
            <a:r>
              <a:rPr lang="en-US" sz="2000" dirty="0" smtClean="0"/>
              <a:t>Mistake to understand text input</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8799" y="2362200"/>
            <a:ext cx="3099881" cy="4133175"/>
          </a:xfrm>
          <a:prstGeom prst="rect">
            <a:avLst/>
          </a:prstGeom>
        </p:spPr>
      </p:pic>
      <p:pic>
        <p:nvPicPr>
          <p:cNvPr id="8" name="Picture 2" descr="D:\DoAn\FUNNY\trunk\sources\androidApp\HSTSAPP\app\src\main\res\drawable\hsts_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4513925"/>
      </p:ext>
    </p:extLst>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prstGeom prst="rect">
            <a:avLst/>
          </a:prstGeom>
        </p:spPr>
        <p:txBody>
          <a:bodyPr lIns="91425" tIns="91425" rIns="91425" bIns="91425" anchor="b" anchorCtr="0">
            <a:noAutofit/>
          </a:bodyPr>
          <a:lstStyle/>
          <a:p>
            <a:pPr marL="457200" lvl="0" indent="-228600">
              <a:spcBef>
                <a:spcPts val="0"/>
              </a:spcBef>
              <a:buAutoNum type="arabicPeriod"/>
            </a:pPr>
            <a:r>
              <a:rPr lang="en" dirty="0"/>
              <a:t>Problems</a:t>
            </a:r>
          </a:p>
        </p:txBody>
      </p:sp>
      <p:sp>
        <p:nvSpPr>
          <p:cNvPr id="66" name="Shape 66"/>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5</a:t>
            </a:fld>
            <a:endParaRPr lang="en"/>
          </a:p>
        </p:txBody>
      </p:sp>
      <p:sp>
        <p:nvSpPr>
          <p:cNvPr id="65" name="Shape 65"/>
          <p:cNvSpPr txBox="1"/>
          <p:nvPr/>
        </p:nvSpPr>
        <p:spPr>
          <a:xfrm>
            <a:off x="2263950" y="1770775"/>
            <a:ext cx="6096899" cy="889200"/>
          </a:xfrm>
          <a:prstGeom prst="rect">
            <a:avLst/>
          </a:prstGeom>
          <a:noFill/>
          <a:ln>
            <a:noFill/>
          </a:ln>
        </p:spPr>
        <p:txBody>
          <a:bodyPr lIns="91425" tIns="91425" rIns="91425" bIns="91425" anchor="ctr" anchorCtr="0">
            <a:noAutofit/>
          </a:bodyPr>
          <a:lstStyle/>
          <a:p>
            <a:pPr lvl="0" rtl="0">
              <a:spcBef>
                <a:spcPts val="600"/>
              </a:spcBef>
              <a:spcAft>
                <a:spcPts val="600"/>
              </a:spcAft>
              <a:buNone/>
            </a:pPr>
            <a:r>
              <a:rPr lang="en" sz="2000" dirty="0" smtClean="0">
                <a:solidFill>
                  <a:schemeClr val="dk1"/>
                </a:solidFill>
              </a:rPr>
              <a:t>In Hospital</a:t>
            </a:r>
            <a:endParaRPr lang="en" sz="2000" dirty="0">
              <a:solidFill>
                <a:schemeClr val="dk1"/>
              </a:solidFill>
            </a:endParaRPr>
          </a:p>
        </p:txBody>
      </p:sp>
      <p:sp>
        <p:nvSpPr>
          <p:cNvPr id="68" name="Shape 68"/>
          <p:cNvSpPr/>
          <p:nvPr/>
        </p:nvSpPr>
        <p:spPr>
          <a:xfrm>
            <a:off x="1374750" y="177077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a:t>1</a:t>
            </a:r>
          </a:p>
        </p:txBody>
      </p:sp>
      <p:sp>
        <p:nvSpPr>
          <p:cNvPr id="3" name="TextBox 2"/>
          <p:cNvSpPr txBox="1"/>
          <p:nvPr/>
        </p:nvSpPr>
        <p:spPr>
          <a:xfrm>
            <a:off x="1374750" y="2819400"/>
            <a:ext cx="2709396" cy="400110"/>
          </a:xfrm>
          <a:prstGeom prst="rect">
            <a:avLst/>
          </a:prstGeom>
          <a:noFill/>
        </p:spPr>
        <p:txBody>
          <a:bodyPr wrap="none" rtlCol="0">
            <a:spAutoFit/>
          </a:bodyPr>
          <a:lstStyle/>
          <a:p>
            <a:pPr marL="285750" indent="-285750">
              <a:buFont typeface="Arial" pitchFamily="34" charset="0"/>
              <a:buChar char="•"/>
            </a:pPr>
            <a:r>
              <a:rPr lang="en-US" sz="2000" dirty="0" smtClean="0"/>
              <a:t>Lost medical record</a:t>
            </a:r>
            <a:endParaRPr lang="vi-VN" sz="2000" dirty="0"/>
          </a:p>
        </p:txBody>
      </p:sp>
      <p:pic>
        <p:nvPicPr>
          <p:cNvPr id="8" name="Picture 2" descr="D:\DoAn\FUNNY\trunk\sources\androidApp\HSTSAPP\app\src\main\res\drawable\hsts_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1600" y="3581400"/>
            <a:ext cx="2438400" cy="243840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3904" y="3539410"/>
            <a:ext cx="2438095" cy="2438095"/>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74252" y="3352800"/>
            <a:ext cx="1187948" cy="1187948"/>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57228" y="3772425"/>
            <a:ext cx="507993" cy="507993"/>
          </a:xfrm>
          <a:prstGeom prst="rect">
            <a:avLst/>
          </a:prstGeom>
        </p:spPr>
      </p:pic>
      <p:sp>
        <p:nvSpPr>
          <p:cNvPr id="9" name="TextBox 8"/>
          <p:cNvSpPr txBox="1"/>
          <p:nvPr/>
        </p:nvSpPr>
        <p:spPr>
          <a:xfrm>
            <a:off x="5603545" y="2712406"/>
            <a:ext cx="527709" cy="830997"/>
          </a:xfrm>
          <a:prstGeom prst="rect">
            <a:avLst/>
          </a:prstGeom>
          <a:noFill/>
        </p:spPr>
        <p:txBody>
          <a:bodyPr wrap="none" rtlCol="0">
            <a:spAutoFit/>
          </a:bodyPr>
          <a:lstStyle/>
          <a:p>
            <a:r>
              <a:rPr lang="en-US" sz="4800" dirty="0" smtClean="0">
                <a:solidFill>
                  <a:srgbClr val="FF0000"/>
                </a:solidFill>
              </a:rPr>
              <a:t>?</a:t>
            </a:r>
            <a:endParaRPr lang="vi-VN" sz="4800" dirty="0">
              <a:solidFill>
                <a:srgbClr val="FF0000"/>
              </a:solidFill>
            </a:endParaRPr>
          </a:p>
        </p:txBody>
      </p:sp>
    </p:spTree>
    <p:extLst>
      <p:ext uri="{BB962C8B-B14F-4D97-AF65-F5344CB8AC3E}">
        <p14:creationId xmlns:p14="http://schemas.microsoft.com/office/powerpoint/2010/main" val="1986951428"/>
      </p:ext>
    </p:extLst>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prstGeom prst="rect">
            <a:avLst/>
          </a:prstGeom>
        </p:spPr>
        <p:txBody>
          <a:bodyPr lIns="91425" tIns="91425" rIns="91425" bIns="91425" anchor="b" anchorCtr="0">
            <a:noAutofit/>
          </a:bodyPr>
          <a:lstStyle/>
          <a:p>
            <a:pPr marL="457200" lvl="0" indent="-228600">
              <a:spcBef>
                <a:spcPts val="0"/>
              </a:spcBef>
              <a:buAutoNum type="arabicPeriod"/>
            </a:pPr>
            <a:r>
              <a:rPr lang="en" dirty="0"/>
              <a:t>Problems</a:t>
            </a:r>
          </a:p>
        </p:txBody>
      </p:sp>
      <p:sp>
        <p:nvSpPr>
          <p:cNvPr id="66" name="Shape 66"/>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6</a:t>
            </a:fld>
            <a:endParaRPr lang="en"/>
          </a:p>
        </p:txBody>
      </p:sp>
      <p:sp>
        <p:nvSpPr>
          <p:cNvPr id="65" name="Shape 65"/>
          <p:cNvSpPr txBox="1"/>
          <p:nvPr/>
        </p:nvSpPr>
        <p:spPr>
          <a:xfrm>
            <a:off x="2263950" y="1770775"/>
            <a:ext cx="6096899" cy="889200"/>
          </a:xfrm>
          <a:prstGeom prst="rect">
            <a:avLst/>
          </a:prstGeom>
          <a:noFill/>
          <a:ln>
            <a:noFill/>
          </a:ln>
        </p:spPr>
        <p:txBody>
          <a:bodyPr lIns="91425" tIns="91425" rIns="91425" bIns="91425" anchor="ctr" anchorCtr="0">
            <a:noAutofit/>
          </a:bodyPr>
          <a:lstStyle/>
          <a:p>
            <a:pPr lvl="0" rtl="0">
              <a:spcBef>
                <a:spcPts val="600"/>
              </a:spcBef>
              <a:spcAft>
                <a:spcPts val="600"/>
              </a:spcAft>
              <a:buNone/>
            </a:pPr>
            <a:r>
              <a:rPr lang="en" sz="2000" dirty="0" smtClean="0">
                <a:solidFill>
                  <a:schemeClr val="dk1"/>
                </a:solidFill>
              </a:rPr>
              <a:t>In Hospital</a:t>
            </a:r>
            <a:endParaRPr lang="en" sz="2000" dirty="0">
              <a:solidFill>
                <a:schemeClr val="dk1"/>
              </a:solidFill>
            </a:endParaRPr>
          </a:p>
        </p:txBody>
      </p:sp>
      <p:sp>
        <p:nvSpPr>
          <p:cNvPr id="68" name="Shape 68"/>
          <p:cNvSpPr/>
          <p:nvPr/>
        </p:nvSpPr>
        <p:spPr>
          <a:xfrm>
            <a:off x="1374750" y="177077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a:t>1</a:t>
            </a:r>
          </a:p>
        </p:txBody>
      </p:sp>
      <p:sp>
        <p:nvSpPr>
          <p:cNvPr id="3" name="TextBox 2"/>
          <p:cNvSpPr txBox="1"/>
          <p:nvPr/>
        </p:nvSpPr>
        <p:spPr>
          <a:xfrm>
            <a:off x="1374750" y="2819400"/>
            <a:ext cx="6582251" cy="707886"/>
          </a:xfrm>
          <a:prstGeom prst="rect">
            <a:avLst/>
          </a:prstGeom>
          <a:noFill/>
        </p:spPr>
        <p:txBody>
          <a:bodyPr wrap="none" rtlCol="0">
            <a:spAutoFit/>
          </a:bodyPr>
          <a:lstStyle/>
          <a:p>
            <a:pPr marL="285750" indent="-285750">
              <a:buFont typeface="Arial" pitchFamily="34" charset="0"/>
              <a:buChar char="•"/>
            </a:pPr>
            <a:r>
              <a:rPr lang="en-US" sz="2000" dirty="0" smtClean="0"/>
              <a:t>Doctor </a:t>
            </a:r>
            <a:r>
              <a:rPr lang="en-US" sz="2000" dirty="0"/>
              <a:t>cannot know what’s patient do, patient’s </a:t>
            </a:r>
            <a:r>
              <a:rPr lang="en-US" sz="2000" dirty="0" smtClean="0"/>
              <a:t>status</a:t>
            </a:r>
          </a:p>
          <a:p>
            <a:r>
              <a:rPr lang="en-US" sz="2000" dirty="0" smtClean="0"/>
              <a:t>everyday </a:t>
            </a:r>
            <a:r>
              <a:rPr lang="en-US" sz="2000" dirty="0"/>
              <a:t>when them is treating</a:t>
            </a:r>
            <a:endParaRPr lang="vi-VN" sz="2000"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2649" y="4002833"/>
            <a:ext cx="1809750" cy="2190750"/>
          </a:xfrm>
          <a:prstGeom prst="rect">
            <a:avLst/>
          </a:prstGeom>
        </p:spPr>
      </p:pic>
      <p:pic>
        <p:nvPicPr>
          <p:cNvPr id="8" name="Picture 2" descr="D:\DoAn\FUNNY\trunk\sources\androidApp\HSTSAPP\app\src\main\res\drawable\hsts_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63950" y="4110923"/>
            <a:ext cx="1620942" cy="1620942"/>
          </a:xfrm>
          <a:prstGeom prst="rect">
            <a:avLst/>
          </a:prstGeom>
        </p:spPr>
      </p:pic>
    </p:spTree>
    <p:extLst>
      <p:ext uri="{BB962C8B-B14F-4D97-AF65-F5344CB8AC3E}">
        <p14:creationId xmlns:p14="http://schemas.microsoft.com/office/powerpoint/2010/main" val="766059444"/>
      </p:ext>
    </p:extLst>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prstGeom prst="rect">
            <a:avLst/>
          </a:prstGeom>
        </p:spPr>
        <p:txBody>
          <a:bodyPr lIns="91425" tIns="91425" rIns="91425" bIns="91425" anchor="b" anchorCtr="0">
            <a:noAutofit/>
          </a:bodyPr>
          <a:lstStyle/>
          <a:p>
            <a:pPr marL="457200" lvl="0" indent="-228600">
              <a:spcBef>
                <a:spcPts val="0"/>
              </a:spcBef>
              <a:buAutoNum type="arabicPeriod"/>
            </a:pPr>
            <a:r>
              <a:rPr lang="en" dirty="0"/>
              <a:t>Problems</a:t>
            </a:r>
          </a:p>
        </p:txBody>
      </p:sp>
      <p:sp>
        <p:nvSpPr>
          <p:cNvPr id="66" name="Shape 66"/>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7</a:t>
            </a:fld>
            <a:endParaRPr lang="en"/>
          </a:p>
        </p:txBody>
      </p:sp>
      <p:sp>
        <p:nvSpPr>
          <p:cNvPr id="65" name="Shape 65"/>
          <p:cNvSpPr txBox="1"/>
          <p:nvPr/>
        </p:nvSpPr>
        <p:spPr>
          <a:xfrm>
            <a:off x="2263950" y="1770775"/>
            <a:ext cx="6096899" cy="889200"/>
          </a:xfrm>
          <a:prstGeom prst="rect">
            <a:avLst/>
          </a:prstGeom>
          <a:noFill/>
          <a:ln>
            <a:noFill/>
          </a:ln>
        </p:spPr>
        <p:txBody>
          <a:bodyPr lIns="91425" tIns="91425" rIns="91425" bIns="91425" anchor="ctr" anchorCtr="0">
            <a:noAutofit/>
          </a:bodyPr>
          <a:lstStyle/>
          <a:p>
            <a:pPr lvl="0" rtl="0">
              <a:spcBef>
                <a:spcPts val="600"/>
              </a:spcBef>
              <a:spcAft>
                <a:spcPts val="600"/>
              </a:spcAft>
              <a:buNone/>
            </a:pPr>
            <a:r>
              <a:rPr lang="en" sz="2000" dirty="0" smtClean="0">
                <a:solidFill>
                  <a:schemeClr val="dk1"/>
                </a:solidFill>
              </a:rPr>
              <a:t>In Hospital</a:t>
            </a:r>
            <a:endParaRPr lang="en" sz="2000" dirty="0">
              <a:solidFill>
                <a:schemeClr val="dk1"/>
              </a:solidFill>
            </a:endParaRPr>
          </a:p>
        </p:txBody>
      </p:sp>
      <p:sp>
        <p:nvSpPr>
          <p:cNvPr id="68" name="Shape 68"/>
          <p:cNvSpPr/>
          <p:nvPr/>
        </p:nvSpPr>
        <p:spPr>
          <a:xfrm>
            <a:off x="1374750" y="177077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a:t>1</a:t>
            </a:r>
          </a:p>
        </p:txBody>
      </p:sp>
      <p:sp>
        <p:nvSpPr>
          <p:cNvPr id="3" name="TextBox 2"/>
          <p:cNvSpPr txBox="1"/>
          <p:nvPr/>
        </p:nvSpPr>
        <p:spPr>
          <a:xfrm>
            <a:off x="1374750" y="2819400"/>
            <a:ext cx="4713150" cy="400110"/>
          </a:xfrm>
          <a:prstGeom prst="rect">
            <a:avLst/>
          </a:prstGeom>
          <a:noFill/>
        </p:spPr>
        <p:txBody>
          <a:bodyPr wrap="none" rtlCol="0">
            <a:spAutoFit/>
          </a:bodyPr>
          <a:lstStyle/>
          <a:p>
            <a:pPr marL="285750" indent="-285750">
              <a:buFont typeface="Arial" pitchFamily="34" charset="0"/>
              <a:buChar char="•"/>
            </a:pPr>
            <a:r>
              <a:rPr lang="en-US" sz="2000" dirty="0" smtClean="0"/>
              <a:t>Doctor waste many time to data entry</a:t>
            </a:r>
            <a:endParaRPr lang="vi-VN" sz="20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4468" y="3777658"/>
            <a:ext cx="3597899" cy="2398599"/>
          </a:xfrm>
          <a:prstGeom prst="rect">
            <a:avLst/>
          </a:prstGeom>
        </p:spPr>
      </p:pic>
      <p:pic>
        <p:nvPicPr>
          <p:cNvPr id="8" name="Picture 2" descr="D:\DoAn\FUNNY\trunk\sources\androidApp\HSTSAPP\app\src\main\res\drawable\hsts_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186147"/>
      </p:ext>
    </p:extLst>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prstGeom prst="rect">
            <a:avLst/>
          </a:prstGeom>
        </p:spPr>
        <p:txBody>
          <a:bodyPr lIns="91425" tIns="91425" rIns="91425" bIns="91425" anchor="b" anchorCtr="0">
            <a:noAutofit/>
          </a:bodyPr>
          <a:lstStyle/>
          <a:p>
            <a:pPr marL="457200" lvl="0" indent="-228600">
              <a:spcBef>
                <a:spcPts val="0"/>
              </a:spcBef>
              <a:buAutoNum type="arabicPeriod"/>
            </a:pPr>
            <a:r>
              <a:rPr lang="en" dirty="0"/>
              <a:t>Problems</a:t>
            </a:r>
          </a:p>
        </p:txBody>
      </p:sp>
      <p:sp>
        <p:nvSpPr>
          <p:cNvPr id="66" name="Shape 66"/>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8</a:t>
            </a:fld>
            <a:endParaRPr lang="en"/>
          </a:p>
        </p:txBody>
      </p:sp>
      <p:sp>
        <p:nvSpPr>
          <p:cNvPr id="65" name="Shape 65"/>
          <p:cNvSpPr txBox="1"/>
          <p:nvPr/>
        </p:nvSpPr>
        <p:spPr>
          <a:xfrm>
            <a:off x="2263950" y="1770775"/>
            <a:ext cx="6096899" cy="889200"/>
          </a:xfrm>
          <a:prstGeom prst="rect">
            <a:avLst/>
          </a:prstGeom>
          <a:noFill/>
          <a:ln>
            <a:noFill/>
          </a:ln>
        </p:spPr>
        <p:txBody>
          <a:bodyPr lIns="91425" tIns="91425" rIns="91425" bIns="91425" anchor="ctr" anchorCtr="0">
            <a:noAutofit/>
          </a:bodyPr>
          <a:lstStyle/>
          <a:p>
            <a:pPr lvl="0" rtl="0">
              <a:spcBef>
                <a:spcPts val="600"/>
              </a:spcBef>
              <a:spcAft>
                <a:spcPts val="600"/>
              </a:spcAft>
              <a:buNone/>
            </a:pPr>
            <a:r>
              <a:rPr lang="en" sz="2000" dirty="0" smtClean="0">
                <a:solidFill>
                  <a:schemeClr val="dk1"/>
                </a:solidFill>
              </a:rPr>
              <a:t>Android Application</a:t>
            </a:r>
            <a:endParaRPr lang="en" sz="2000" dirty="0">
              <a:solidFill>
                <a:schemeClr val="dk1"/>
              </a:solidFill>
            </a:endParaRPr>
          </a:p>
        </p:txBody>
      </p:sp>
      <p:sp>
        <p:nvSpPr>
          <p:cNvPr id="68" name="Shape 68"/>
          <p:cNvSpPr/>
          <p:nvPr/>
        </p:nvSpPr>
        <p:spPr>
          <a:xfrm>
            <a:off x="1374750" y="177077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dirty="0"/>
              <a:t>2</a:t>
            </a:r>
          </a:p>
        </p:txBody>
      </p:sp>
      <p:sp>
        <p:nvSpPr>
          <p:cNvPr id="2" name="TextBox 1"/>
          <p:cNvSpPr txBox="1"/>
          <p:nvPr/>
        </p:nvSpPr>
        <p:spPr>
          <a:xfrm>
            <a:off x="1524000" y="2895600"/>
            <a:ext cx="4573688" cy="707886"/>
          </a:xfrm>
          <a:prstGeom prst="rect">
            <a:avLst/>
          </a:prstGeom>
          <a:noFill/>
        </p:spPr>
        <p:txBody>
          <a:bodyPr wrap="none" rtlCol="0">
            <a:spAutoFit/>
          </a:bodyPr>
          <a:lstStyle/>
          <a:p>
            <a:pPr marL="285750" indent="-285750">
              <a:buFont typeface="Arial" pitchFamily="34" charset="0"/>
              <a:buChar char="•"/>
            </a:pPr>
            <a:r>
              <a:rPr lang="en-US" sz="2000" dirty="0"/>
              <a:t>Only support for only one </a:t>
            </a:r>
            <a:r>
              <a:rPr lang="en-US" sz="2000" dirty="0" smtClean="0"/>
              <a:t> wristband</a:t>
            </a:r>
            <a:endParaRPr lang="vi-VN" sz="2000" dirty="0"/>
          </a:p>
          <a:p>
            <a:endParaRPr lang="vi-VN" sz="20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9400" y="3603486"/>
            <a:ext cx="2657027" cy="2665435"/>
          </a:xfrm>
          <a:prstGeom prst="rect">
            <a:avLst/>
          </a:prstGeom>
        </p:spPr>
      </p:pic>
      <p:pic>
        <p:nvPicPr>
          <p:cNvPr id="8" name="Picture 2" descr="D:\DoAn\FUNNY\trunk\sources\androidApp\HSTSAPP\app\src\main\res\drawable\hsts_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8135608"/>
      </p:ext>
    </p:extLst>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prstGeom prst="rect">
            <a:avLst/>
          </a:prstGeom>
        </p:spPr>
        <p:txBody>
          <a:bodyPr lIns="91425" tIns="91425" rIns="91425" bIns="91425" anchor="b" anchorCtr="0">
            <a:noAutofit/>
          </a:bodyPr>
          <a:lstStyle/>
          <a:p>
            <a:pPr marL="457200" lvl="0" indent="-228600">
              <a:spcBef>
                <a:spcPts val="0"/>
              </a:spcBef>
              <a:buAutoNum type="arabicPeriod"/>
            </a:pPr>
            <a:r>
              <a:rPr lang="en" dirty="0"/>
              <a:t>Problems</a:t>
            </a:r>
          </a:p>
        </p:txBody>
      </p:sp>
      <p:sp>
        <p:nvSpPr>
          <p:cNvPr id="66" name="Shape 66"/>
          <p:cNvSpPr txBox="1">
            <a:spLocks noGrp="1"/>
          </p:cNvSpPr>
          <p:nvPr>
            <p:ph type="sldNum"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9</a:t>
            </a:fld>
            <a:endParaRPr lang="en"/>
          </a:p>
        </p:txBody>
      </p:sp>
      <p:sp>
        <p:nvSpPr>
          <p:cNvPr id="65" name="Shape 65"/>
          <p:cNvSpPr txBox="1"/>
          <p:nvPr/>
        </p:nvSpPr>
        <p:spPr>
          <a:xfrm>
            <a:off x="2263950" y="1770775"/>
            <a:ext cx="6096899" cy="889200"/>
          </a:xfrm>
          <a:prstGeom prst="rect">
            <a:avLst/>
          </a:prstGeom>
          <a:noFill/>
          <a:ln>
            <a:noFill/>
          </a:ln>
        </p:spPr>
        <p:txBody>
          <a:bodyPr lIns="91425" tIns="91425" rIns="91425" bIns="91425" anchor="ctr" anchorCtr="0">
            <a:noAutofit/>
          </a:bodyPr>
          <a:lstStyle/>
          <a:p>
            <a:pPr lvl="0" rtl="0">
              <a:spcBef>
                <a:spcPts val="600"/>
              </a:spcBef>
              <a:spcAft>
                <a:spcPts val="600"/>
              </a:spcAft>
              <a:buNone/>
            </a:pPr>
            <a:r>
              <a:rPr lang="en" sz="2000" dirty="0" smtClean="0">
                <a:solidFill>
                  <a:schemeClr val="dk1"/>
                </a:solidFill>
              </a:rPr>
              <a:t>Android Application</a:t>
            </a:r>
            <a:endParaRPr lang="en" sz="2000" dirty="0">
              <a:solidFill>
                <a:schemeClr val="dk1"/>
              </a:solidFill>
            </a:endParaRPr>
          </a:p>
        </p:txBody>
      </p:sp>
      <p:sp>
        <p:nvSpPr>
          <p:cNvPr id="68" name="Shape 68"/>
          <p:cNvSpPr/>
          <p:nvPr/>
        </p:nvSpPr>
        <p:spPr>
          <a:xfrm>
            <a:off x="1374750" y="1770775"/>
            <a:ext cx="889200" cy="889200"/>
          </a:xfrm>
          <a:prstGeom prst="ellipse">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sz="3000" b="1" dirty="0"/>
              <a:t>2</a:t>
            </a:r>
          </a:p>
        </p:txBody>
      </p:sp>
      <p:sp>
        <p:nvSpPr>
          <p:cNvPr id="2" name="TextBox 1"/>
          <p:cNvSpPr txBox="1"/>
          <p:nvPr/>
        </p:nvSpPr>
        <p:spPr>
          <a:xfrm>
            <a:off x="1524000" y="2895600"/>
            <a:ext cx="4645824" cy="400110"/>
          </a:xfrm>
          <a:prstGeom prst="rect">
            <a:avLst/>
          </a:prstGeom>
          <a:noFill/>
        </p:spPr>
        <p:txBody>
          <a:bodyPr wrap="none" rtlCol="0">
            <a:spAutoFit/>
          </a:bodyPr>
          <a:lstStyle/>
          <a:p>
            <a:pPr marL="285750" indent="-285750">
              <a:buFont typeface="Arial" pitchFamily="34" charset="0"/>
              <a:buChar char="•"/>
            </a:pPr>
            <a:r>
              <a:rPr lang="en-US" sz="2000" dirty="0" smtClean="0"/>
              <a:t>Does not have participation of doctor</a:t>
            </a:r>
            <a:endParaRPr lang="vi-VN" sz="20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9824" y="3581400"/>
            <a:ext cx="1819275" cy="2514600"/>
          </a:xfrm>
          <a:prstGeom prst="rect">
            <a:avLst/>
          </a:prstGeom>
        </p:spPr>
      </p:pic>
      <p:pic>
        <p:nvPicPr>
          <p:cNvPr id="8" name="Picture 2" descr="D:\DoAn\FUNNY\trunk\sources\androidApp\HSTSAPP\app\src\main\res\drawable\hsts_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492" y="228600"/>
            <a:ext cx="1597729" cy="974225"/>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8290" y="4289903"/>
            <a:ext cx="1097594" cy="1097594"/>
          </a:xfrm>
          <a:prstGeom prst="rect">
            <a:avLst/>
          </a:prstGeom>
        </p:spPr>
      </p:pic>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302406" y="4089603"/>
            <a:ext cx="1498194" cy="1498194"/>
          </a:xfrm>
          <a:prstGeom prst="rect">
            <a:avLst/>
          </a:prstGeom>
        </p:spPr>
      </p:pic>
      <p:cxnSp>
        <p:nvCxnSpPr>
          <p:cNvPr id="7" name="Straight Arrow Connector 6"/>
          <p:cNvCxnSpPr>
            <a:stCxn id="3" idx="3"/>
            <a:endCxn id="5" idx="1"/>
          </p:cNvCxnSpPr>
          <p:nvPr/>
        </p:nvCxnSpPr>
        <p:spPr>
          <a:xfrm>
            <a:off x="1865884" y="4838700"/>
            <a:ext cx="1436522" cy="0"/>
          </a:xfrm>
          <a:prstGeom prst="straightConnector1">
            <a:avLst/>
          </a:prstGeom>
          <a:ln>
            <a:tailEnd type="arrow"/>
          </a:ln>
        </p:spPr>
        <p:style>
          <a:lnRef idx="3">
            <a:schemeClr val="accent3"/>
          </a:lnRef>
          <a:fillRef idx="0">
            <a:schemeClr val="accent3"/>
          </a:fillRef>
          <a:effectRef idx="2">
            <a:schemeClr val="accent3"/>
          </a:effectRef>
          <a:fontRef idx="minor">
            <a:schemeClr val="tx1"/>
          </a:fontRef>
        </p:style>
      </p:cxnSp>
      <p:cxnSp>
        <p:nvCxnSpPr>
          <p:cNvPr id="10" name="Straight Arrow Connector 9"/>
          <p:cNvCxnSpPr>
            <a:stCxn id="4" idx="1"/>
            <a:endCxn id="5" idx="3"/>
          </p:cNvCxnSpPr>
          <p:nvPr/>
        </p:nvCxnSpPr>
        <p:spPr>
          <a:xfrm flipH="1">
            <a:off x="4800600" y="4838700"/>
            <a:ext cx="1369224" cy="0"/>
          </a:xfrm>
          <a:prstGeom prst="straightConnector1">
            <a:avLst/>
          </a:prstGeom>
          <a:ln>
            <a:tailEnd type="arrow"/>
          </a:ln>
        </p:spPr>
        <p:style>
          <a:lnRef idx="3">
            <a:schemeClr val="accent3"/>
          </a:lnRef>
          <a:fillRef idx="0">
            <a:schemeClr val="accent3"/>
          </a:fillRef>
          <a:effectRef idx="2">
            <a:schemeClr val="accent3"/>
          </a:effectRef>
          <a:fontRef idx="minor">
            <a:schemeClr val="tx1"/>
          </a:fontRef>
        </p:style>
      </p:cxnSp>
      <p:cxnSp>
        <p:nvCxnSpPr>
          <p:cNvPr id="12" name="Straight Connector 11"/>
          <p:cNvCxnSpPr/>
          <p:nvPr/>
        </p:nvCxnSpPr>
        <p:spPr>
          <a:xfrm>
            <a:off x="5181600" y="4495800"/>
            <a:ext cx="533400" cy="685800"/>
          </a:xfrm>
          <a:prstGeom prst="line">
            <a:avLst/>
          </a:prstGeom>
        </p:spPr>
        <p:style>
          <a:lnRef idx="2">
            <a:schemeClr val="accent2"/>
          </a:lnRef>
          <a:fillRef idx="0">
            <a:schemeClr val="accent2"/>
          </a:fillRef>
          <a:effectRef idx="1">
            <a:schemeClr val="accent2"/>
          </a:effectRef>
          <a:fontRef idx="minor">
            <a:schemeClr val="tx1"/>
          </a:fontRef>
        </p:style>
      </p:cxnSp>
      <p:cxnSp>
        <p:nvCxnSpPr>
          <p:cNvPr id="14" name="Straight Connector 13"/>
          <p:cNvCxnSpPr/>
          <p:nvPr/>
        </p:nvCxnSpPr>
        <p:spPr>
          <a:xfrm flipV="1">
            <a:off x="5181600" y="4495800"/>
            <a:ext cx="533400" cy="685800"/>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593828609"/>
      </p:ext>
    </p:extLst>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388</TotalTime>
  <Words>1546</Words>
  <Application>Microsoft Office PowerPoint</Application>
  <PresentationFormat>On-screen Show (4:3)</PresentationFormat>
  <Paragraphs>197</Paragraphs>
  <Slides>31</Slides>
  <Notes>31</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Health Support Tracking System</vt:lpstr>
      <vt:lpstr>Overview</vt:lpstr>
      <vt:lpstr>PowerPoint Presentation</vt:lpstr>
      <vt:lpstr>Problems</vt:lpstr>
      <vt:lpstr>Problems</vt:lpstr>
      <vt:lpstr>Problems</vt:lpstr>
      <vt:lpstr>Problems</vt:lpstr>
      <vt:lpstr>Problems</vt:lpstr>
      <vt:lpstr>Problems</vt:lpstr>
      <vt:lpstr>Problems</vt:lpstr>
      <vt:lpstr>PowerPoint Presentation</vt:lpstr>
      <vt:lpstr>2. Solution</vt:lpstr>
      <vt:lpstr>2. Solution</vt:lpstr>
      <vt:lpstr>2. Solution</vt:lpstr>
      <vt:lpstr>2. Solution</vt:lpstr>
      <vt:lpstr>2. Solution</vt:lpstr>
      <vt:lpstr>2. Solution</vt:lpstr>
      <vt:lpstr>2. Solution</vt:lpstr>
      <vt:lpstr>Re-Examination</vt:lpstr>
      <vt:lpstr>Other features</vt:lpstr>
      <vt:lpstr>PowerPoint Presentation</vt:lpstr>
      <vt:lpstr>Advantages</vt:lpstr>
      <vt:lpstr>Advantages</vt:lpstr>
      <vt:lpstr>Advantages</vt:lpstr>
      <vt:lpstr>Disadvantages</vt:lpstr>
      <vt:lpstr>Disadvantages</vt:lpstr>
      <vt:lpstr>Disadvantages</vt:lpstr>
      <vt:lpstr>PowerPoint Presentation</vt:lpstr>
      <vt:lpstr>Future plans</vt:lpstr>
      <vt:lpstr>Summary</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Support Tracking System</dc:title>
  <cp:lastModifiedBy>QUYHKSE61160</cp:lastModifiedBy>
  <cp:revision>118</cp:revision>
  <dcterms:modified xsi:type="dcterms:W3CDTF">2015-12-08T09:53:20Z</dcterms:modified>
</cp:coreProperties>
</file>